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5" r:id="rId10"/>
  </p:sldIdLst>
  <p:sldSz cx="11430000" cy="6445250"/>
  <p:notesSz cx="11430000" cy="64452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00BF01-A984-4515-9F86-2FA924F07623}" v="141" dt="2025-12-31T21:06:58.229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4" d="100"/>
          <a:sy n="94" d="100"/>
        </p:scale>
        <p:origin x="616" y="75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57250" y="1998027"/>
            <a:ext cx="9715500" cy="13535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1" i="0">
                <a:solidFill>
                  <a:srgbClr val="F0FCFF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714500" y="3609340"/>
            <a:ext cx="8001000" cy="16113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50" b="1" i="0">
                <a:solidFill>
                  <a:srgbClr val="F0FCFF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12/31/25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1" i="0">
                <a:solidFill>
                  <a:srgbClr val="F0FCFF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450" b="1" i="0">
                <a:solidFill>
                  <a:srgbClr val="F0FCFF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12/31/25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1" i="0">
                <a:solidFill>
                  <a:srgbClr val="F0FCFF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71500" y="1482407"/>
            <a:ext cx="4972050" cy="4253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886450" y="1482407"/>
            <a:ext cx="4972050" cy="4253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12/31/25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1" i="0">
                <a:solidFill>
                  <a:srgbClr val="F0FCFF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12/31/25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430000" cy="6438900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0" y="9525"/>
            <a:ext cx="11430000" cy="6429375"/>
          </a:xfrm>
          <a:custGeom>
            <a:avLst/>
            <a:gdLst/>
            <a:ahLst/>
            <a:cxnLst/>
            <a:rect l="l" t="t" r="r" b="b"/>
            <a:pathLst>
              <a:path w="11430000" h="6429375">
                <a:moveTo>
                  <a:pt x="11430000" y="0"/>
                </a:moveTo>
                <a:lnTo>
                  <a:pt x="0" y="0"/>
                </a:lnTo>
                <a:lnTo>
                  <a:pt x="0" y="6429375"/>
                </a:lnTo>
                <a:lnTo>
                  <a:pt x="11430000" y="6429375"/>
                </a:lnTo>
                <a:lnTo>
                  <a:pt x="11430000" y="0"/>
                </a:lnTo>
                <a:close/>
              </a:path>
            </a:pathLst>
          </a:custGeom>
          <a:solidFill>
            <a:srgbClr val="09081B">
              <a:alpha val="7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9524"/>
            <a:ext cx="11430000" cy="245745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12/31/25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1430000" cy="6438900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0" y="9525"/>
            <a:ext cx="11430000" cy="6429375"/>
          </a:xfrm>
          <a:custGeom>
            <a:avLst/>
            <a:gdLst/>
            <a:ahLst/>
            <a:cxnLst/>
            <a:rect l="l" t="t" r="r" b="b"/>
            <a:pathLst>
              <a:path w="11430000" h="6429375">
                <a:moveTo>
                  <a:pt x="11430000" y="0"/>
                </a:moveTo>
                <a:lnTo>
                  <a:pt x="0" y="0"/>
                </a:lnTo>
                <a:lnTo>
                  <a:pt x="0" y="6429375"/>
                </a:lnTo>
                <a:lnTo>
                  <a:pt x="11430000" y="6429375"/>
                </a:lnTo>
                <a:lnTo>
                  <a:pt x="11430000" y="0"/>
                </a:lnTo>
                <a:close/>
              </a:path>
            </a:pathLst>
          </a:custGeom>
          <a:solidFill>
            <a:srgbClr val="09081B">
              <a:alpha val="7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75629" y="564419"/>
            <a:ext cx="6922770" cy="6655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1" i="0">
                <a:solidFill>
                  <a:srgbClr val="F0FCFF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961877" y="1274317"/>
            <a:ext cx="5763895" cy="16357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50" b="1" i="0">
                <a:solidFill>
                  <a:srgbClr val="F0FCFF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86200" y="5994082"/>
            <a:ext cx="3657600" cy="322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71500" y="5994082"/>
            <a:ext cx="2628900" cy="322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12/31/25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229600" y="5994082"/>
            <a:ext cx="2628900" cy="322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github.com/snzer0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 descr="$PPTXTitle"/>
          <p:cNvSpPr txBox="1">
            <a:spLocks noGrp="1"/>
          </p:cNvSpPr>
          <p:nvPr>
            <p:ph type="body" idx="1"/>
          </p:nvPr>
        </p:nvSpPr>
        <p:spPr>
          <a:xfrm>
            <a:off x="4961877" y="1470025"/>
            <a:ext cx="5763895" cy="163576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ts val="4280"/>
              </a:lnSpc>
              <a:spcBef>
                <a:spcPts val="40"/>
              </a:spcBef>
            </a:pPr>
            <a:r>
              <a:rPr spc="-110" dirty="0"/>
              <a:t>Design</a:t>
            </a:r>
            <a:r>
              <a:rPr spc="-375" dirty="0"/>
              <a:t> </a:t>
            </a:r>
            <a:r>
              <a:rPr spc="-120" dirty="0"/>
              <a:t>and</a:t>
            </a:r>
            <a:r>
              <a:rPr spc="-370" dirty="0"/>
              <a:t> </a:t>
            </a:r>
            <a:r>
              <a:rPr spc="-105" dirty="0"/>
              <a:t>Configuration</a:t>
            </a:r>
            <a:r>
              <a:rPr spc="-370" dirty="0"/>
              <a:t> </a:t>
            </a:r>
            <a:r>
              <a:rPr spc="-25" dirty="0"/>
              <a:t>of </a:t>
            </a:r>
            <a:r>
              <a:rPr spc="-110" dirty="0"/>
              <a:t>a</a:t>
            </a:r>
            <a:r>
              <a:rPr spc="-380" dirty="0"/>
              <a:t> </a:t>
            </a:r>
            <a:r>
              <a:rPr spc="-110" dirty="0"/>
              <a:t>University</a:t>
            </a:r>
            <a:r>
              <a:rPr spc="-375" dirty="0"/>
              <a:t> </a:t>
            </a:r>
            <a:r>
              <a:rPr spc="-10" dirty="0"/>
              <a:t>Campus Network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961877" y="3415875"/>
            <a:ext cx="5099050" cy="18618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550" dirty="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1550" spc="-1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dirty="0">
                <a:solidFill>
                  <a:srgbClr val="E0E4E6"/>
                </a:solidFill>
                <a:latin typeface="Tahoma"/>
                <a:cs typeface="Tahoma"/>
              </a:rPr>
              <a:t>Hierarchical</a:t>
            </a:r>
            <a:r>
              <a:rPr sz="1550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spc="-10" dirty="0">
                <a:solidFill>
                  <a:srgbClr val="E0E4E6"/>
                </a:solidFill>
                <a:latin typeface="Tahoma"/>
                <a:cs typeface="Tahoma"/>
              </a:rPr>
              <a:t>Approach</a:t>
            </a:r>
            <a:r>
              <a:rPr sz="1550" spc="-1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dirty="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1550" spc="-1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dirty="0">
                <a:solidFill>
                  <a:srgbClr val="E0E4E6"/>
                </a:solidFill>
                <a:latin typeface="Tahoma"/>
                <a:cs typeface="Tahoma"/>
              </a:rPr>
              <a:t>Scalable</a:t>
            </a:r>
            <a:r>
              <a:rPr sz="1550" spc="-1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spc="-40" dirty="0">
                <a:solidFill>
                  <a:srgbClr val="E0E4E6"/>
                </a:solidFill>
                <a:latin typeface="Tahoma"/>
                <a:cs typeface="Tahoma"/>
              </a:rPr>
              <a:t>&amp;</a:t>
            </a:r>
            <a:r>
              <a:rPr sz="1550" spc="-1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dirty="0">
                <a:solidFill>
                  <a:srgbClr val="E0E4E6"/>
                </a:solidFill>
                <a:latin typeface="Tahoma"/>
                <a:cs typeface="Tahoma"/>
              </a:rPr>
              <a:t>Secure</a:t>
            </a:r>
            <a:r>
              <a:rPr sz="1550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spc="-10" dirty="0">
                <a:solidFill>
                  <a:srgbClr val="E0E4E6"/>
                </a:solidFill>
                <a:latin typeface="Tahoma"/>
                <a:cs typeface="Tahoma"/>
              </a:rPr>
              <a:t>Infrastructure</a:t>
            </a:r>
            <a:endParaRPr sz="155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470"/>
              </a:spcBef>
            </a:pPr>
            <a:endParaRPr sz="1550" dirty="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sz="1550" b="1" spc="-114" dirty="0">
                <a:solidFill>
                  <a:srgbClr val="E0E4E6"/>
                </a:solidFill>
                <a:latin typeface="Tahoma"/>
                <a:cs typeface="Tahoma"/>
              </a:rPr>
              <a:t>Sazzad</a:t>
            </a:r>
            <a:r>
              <a:rPr sz="1550" b="1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b="1" spc="-114" dirty="0">
                <a:solidFill>
                  <a:srgbClr val="E0E4E6"/>
                </a:solidFill>
                <a:latin typeface="Tahoma"/>
                <a:cs typeface="Tahoma"/>
              </a:rPr>
              <a:t>Hossain</a:t>
            </a:r>
            <a:r>
              <a:rPr sz="1550" b="1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b="1" spc="-20" dirty="0">
                <a:solidFill>
                  <a:srgbClr val="E0E4E6"/>
                </a:solidFill>
                <a:latin typeface="Tahoma"/>
                <a:cs typeface="Tahoma"/>
              </a:rPr>
              <a:t>Naim</a:t>
            </a:r>
            <a:endParaRPr sz="155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470"/>
              </a:spcBef>
            </a:pPr>
            <a:endParaRPr sz="1550" dirty="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sz="1550" spc="-10" dirty="0">
                <a:solidFill>
                  <a:srgbClr val="E0E4E6"/>
                </a:solidFill>
                <a:latin typeface="Tahoma"/>
                <a:cs typeface="Tahoma"/>
              </a:rPr>
              <a:t>664056</a:t>
            </a:r>
            <a:endParaRPr sz="155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470"/>
              </a:spcBef>
            </a:pPr>
            <a:endParaRPr sz="1550" dirty="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sz="1550" spc="-25" dirty="0">
                <a:solidFill>
                  <a:srgbClr val="E0E4E6"/>
                </a:solidFill>
                <a:latin typeface="Tahoma"/>
                <a:cs typeface="Tahoma"/>
              </a:rPr>
              <a:t>Diploma</a:t>
            </a:r>
            <a:r>
              <a:rPr sz="1550" spc="-1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dirty="0">
                <a:solidFill>
                  <a:srgbClr val="E0E4E6"/>
                </a:solidFill>
                <a:latin typeface="Tahoma"/>
                <a:cs typeface="Tahoma"/>
              </a:rPr>
              <a:t>in</a:t>
            </a:r>
            <a:r>
              <a:rPr sz="1550" spc="-1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spc="-10" dirty="0">
                <a:solidFill>
                  <a:srgbClr val="E0E4E6"/>
                </a:solidFill>
                <a:latin typeface="Tahoma"/>
                <a:cs typeface="Tahoma"/>
              </a:rPr>
              <a:t>Computer</a:t>
            </a:r>
            <a:r>
              <a:rPr sz="1550" spc="-114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dirty="0">
                <a:solidFill>
                  <a:srgbClr val="E0E4E6"/>
                </a:solidFill>
                <a:latin typeface="Tahoma"/>
                <a:cs typeface="Tahoma"/>
              </a:rPr>
              <a:t>Science</a:t>
            </a:r>
            <a:r>
              <a:rPr sz="1550" spc="-1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spc="-40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550" spc="-12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550" spc="-10" dirty="0">
                <a:solidFill>
                  <a:srgbClr val="E0E4E6"/>
                </a:solidFill>
                <a:latin typeface="Tahoma"/>
                <a:cs typeface="Tahoma"/>
              </a:rPr>
              <a:t>Technology</a:t>
            </a:r>
            <a:endParaRPr sz="1550" dirty="0">
              <a:latin typeface="Tahoma"/>
              <a:cs typeface="Tahoma"/>
            </a:endParaRPr>
          </a:p>
        </p:txBody>
      </p:sp>
      <p:pic>
        <p:nvPicPr>
          <p:cNvPr id="6" name="Picture 5" descr="A building with a network of icons&#10;&#10;AI-generated content may be incorrect.">
            <a:extLst>
              <a:ext uri="{FF2B5EF4-FFF2-40B4-BE49-F238E27FC236}">
                <a16:creationId xmlns:a16="http://schemas.microsoft.com/office/drawing/2014/main" id="{CD4B5AF4-792C-B994-2ADA-8D8DA47012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94" t="37350" r="-494" b="6945"/>
          <a:stretch>
            <a:fillRect/>
          </a:stretch>
        </p:blipFill>
        <p:spPr>
          <a:xfrm>
            <a:off x="381000" y="1774825"/>
            <a:ext cx="4155830" cy="3450589"/>
          </a:xfrm>
          <a:prstGeom prst="roundRect">
            <a:avLst/>
          </a:prstGeom>
          <a:effectLst>
            <a:softEdge rad="31750"/>
          </a:effec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77AB7577-106F-D835-3CC9-9D88B5831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115" y="403225"/>
            <a:ext cx="2133600" cy="1127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430000" cy="6440423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0" y="8474"/>
            <a:ext cx="11430000" cy="6423660"/>
          </a:xfrm>
          <a:custGeom>
            <a:avLst/>
            <a:gdLst/>
            <a:ahLst/>
            <a:cxnLst/>
            <a:rect l="l" t="t" r="r" b="b"/>
            <a:pathLst>
              <a:path w="10169525" h="6423660">
                <a:moveTo>
                  <a:pt x="10169090" y="0"/>
                </a:moveTo>
                <a:lnTo>
                  <a:pt x="0" y="0"/>
                </a:lnTo>
                <a:lnTo>
                  <a:pt x="0" y="6423475"/>
                </a:lnTo>
                <a:lnTo>
                  <a:pt x="10169090" y="6423475"/>
                </a:lnTo>
                <a:lnTo>
                  <a:pt x="10169090" y="0"/>
                </a:lnTo>
                <a:close/>
              </a:path>
            </a:pathLst>
          </a:custGeom>
          <a:solidFill>
            <a:srgbClr val="09081B">
              <a:alpha val="74899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 descr="$PPTXTitle"/>
          <p:cNvSpPr txBox="1">
            <a:spLocks noGrp="1"/>
          </p:cNvSpPr>
          <p:nvPr>
            <p:ph type="title"/>
          </p:nvPr>
        </p:nvSpPr>
        <p:spPr>
          <a:xfrm>
            <a:off x="599696" y="463043"/>
            <a:ext cx="8772904" cy="44242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0"/>
              </a:spcBef>
            </a:pPr>
            <a:r>
              <a:rPr sz="2800" spc="-60" dirty="0"/>
              <a:t>Project</a:t>
            </a:r>
            <a:r>
              <a:rPr sz="2800" spc="-150" dirty="0"/>
              <a:t> </a:t>
            </a:r>
            <a:r>
              <a:rPr sz="2800" spc="-65" dirty="0"/>
              <a:t>Objectives:</a:t>
            </a:r>
            <a:r>
              <a:rPr sz="2800" spc="-145" dirty="0"/>
              <a:t> </a:t>
            </a:r>
            <a:r>
              <a:rPr sz="2800" spc="-70" dirty="0"/>
              <a:t>Building</a:t>
            </a:r>
            <a:r>
              <a:rPr sz="2800" spc="-145" dirty="0"/>
              <a:t> </a:t>
            </a:r>
            <a:r>
              <a:rPr sz="2800" spc="-65" dirty="0"/>
              <a:t>a</a:t>
            </a:r>
            <a:r>
              <a:rPr sz="2800" spc="-145" dirty="0"/>
              <a:t> </a:t>
            </a:r>
            <a:r>
              <a:rPr sz="2800" spc="-60" dirty="0"/>
              <a:t>Smarter</a:t>
            </a:r>
            <a:r>
              <a:rPr sz="2800" spc="-145" dirty="0"/>
              <a:t> </a:t>
            </a:r>
            <a:r>
              <a:rPr sz="2800" spc="-10" dirty="0"/>
              <a:t>Campus</a:t>
            </a:r>
            <a:endParaRPr sz="2800" dirty="0"/>
          </a:p>
        </p:txBody>
      </p:sp>
      <p:grpSp>
        <p:nvGrpSpPr>
          <p:cNvPr id="8" name="object 8"/>
          <p:cNvGrpSpPr/>
          <p:nvPr/>
        </p:nvGrpSpPr>
        <p:grpSpPr>
          <a:xfrm>
            <a:off x="610145" y="906743"/>
            <a:ext cx="5135880" cy="1177925"/>
            <a:chOff x="610145" y="906743"/>
            <a:chExt cx="5135880" cy="1177925"/>
          </a:xfrm>
        </p:grpSpPr>
        <p:sp>
          <p:nvSpPr>
            <p:cNvPr id="9" name="object 9"/>
            <p:cNvSpPr/>
            <p:nvPr/>
          </p:nvSpPr>
          <p:spPr>
            <a:xfrm>
              <a:off x="618619" y="1084703"/>
              <a:ext cx="5118735" cy="991869"/>
            </a:xfrm>
            <a:custGeom>
              <a:avLst/>
              <a:gdLst/>
              <a:ahLst/>
              <a:cxnLst/>
              <a:rect l="l" t="t" r="r" b="b"/>
              <a:pathLst>
                <a:path w="5118735" h="991869">
                  <a:moveTo>
                    <a:pt x="5063020" y="0"/>
                  </a:moveTo>
                  <a:lnTo>
                    <a:pt x="55427" y="0"/>
                  </a:lnTo>
                  <a:lnTo>
                    <a:pt x="51565" y="429"/>
                  </a:lnTo>
                  <a:lnTo>
                    <a:pt x="14618" y="23004"/>
                  </a:lnTo>
                  <a:lnTo>
                    <a:pt x="379" y="58935"/>
                  </a:lnTo>
                  <a:lnTo>
                    <a:pt x="0" y="63342"/>
                  </a:lnTo>
                  <a:lnTo>
                    <a:pt x="0" y="857774"/>
                  </a:lnTo>
                  <a:lnTo>
                    <a:pt x="5755" y="896591"/>
                  </a:lnTo>
                  <a:lnTo>
                    <a:pt x="22531" y="932064"/>
                  </a:lnTo>
                  <a:lnTo>
                    <a:pt x="48883" y="961134"/>
                  </a:lnTo>
                  <a:lnTo>
                    <a:pt x="82540" y="981305"/>
                  </a:lnTo>
                  <a:lnTo>
                    <a:pt x="120602" y="990843"/>
                  </a:lnTo>
                  <a:lnTo>
                    <a:pt x="133707" y="991486"/>
                  </a:lnTo>
                  <a:lnTo>
                    <a:pt x="4984729" y="991486"/>
                  </a:lnTo>
                  <a:lnTo>
                    <a:pt x="5023547" y="985728"/>
                  </a:lnTo>
                  <a:lnTo>
                    <a:pt x="5059020" y="968944"/>
                  </a:lnTo>
                  <a:lnTo>
                    <a:pt x="5088094" y="942601"/>
                  </a:lnTo>
                  <a:lnTo>
                    <a:pt x="5108261" y="908947"/>
                  </a:lnTo>
                  <a:lnTo>
                    <a:pt x="5117799" y="870882"/>
                  </a:lnTo>
                  <a:lnTo>
                    <a:pt x="5118442" y="857774"/>
                  </a:lnTo>
                  <a:lnTo>
                    <a:pt x="5118442" y="63342"/>
                  </a:lnTo>
                  <a:lnTo>
                    <a:pt x="5106273" y="26428"/>
                  </a:lnTo>
                  <a:lnTo>
                    <a:pt x="5074511" y="2169"/>
                  </a:lnTo>
                  <a:lnTo>
                    <a:pt x="5063020" y="0"/>
                  </a:lnTo>
                  <a:close/>
                </a:path>
              </a:pathLst>
            </a:custGeom>
            <a:solidFill>
              <a:srgbClr val="09081B">
                <a:alpha val="748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610133" y="906754"/>
              <a:ext cx="5135880" cy="1177925"/>
            </a:xfrm>
            <a:custGeom>
              <a:avLst/>
              <a:gdLst/>
              <a:ahLst/>
              <a:cxnLst/>
              <a:rect l="l" t="t" r="r" b="b"/>
              <a:pathLst>
                <a:path w="5135880" h="1177925">
                  <a:moveTo>
                    <a:pt x="5135397" y="224345"/>
                  </a:moveTo>
                  <a:lnTo>
                    <a:pt x="5121503" y="187439"/>
                  </a:lnTo>
                  <a:lnTo>
                    <a:pt x="5118443" y="183769"/>
                  </a:lnTo>
                  <a:lnTo>
                    <a:pt x="5118443" y="245745"/>
                  </a:lnTo>
                  <a:lnTo>
                    <a:pt x="5118443" y="1035723"/>
                  </a:lnTo>
                  <a:lnTo>
                    <a:pt x="5108918" y="1083652"/>
                  </a:lnTo>
                  <a:lnTo>
                    <a:pt x="5081765" y="1124292"/>
                  </a:lnTo>
                  <a:lnTo>
                    <a:pt x="5041138" y="1151432"/>
                  </a:lnTo>
                  <a:lnTo>
                    <a:pt x="4993208" y="1160970"/>
                  </a:lnTo>
                  <a:lnTo>
                    <a:pt x="142189" y="1160970"/>
                  </a:lnTo>
                  <a:lnTo>
                    <a:pt x="94259" y="1151432"/>
                  </a:lnTo>
                  <a:lnTo>
                    <a:pt x="54063" y="1124699"/>
                  </a:lnTo>
                  <a:lnTo>
                    <a:pt x="53632" y="1124292"/>
                  </a:lnTo>
                  <a:lnTo>
                    <a:pt x="26492" y="1083652"/>
                  </a:lnTo>
                  <a:lnTo>
                    <a:pt x="16954" y="1035723"/>
                  </a:lnTo>
                  <a:lnTo>
                    <a:pt x="16954" y="245745"/>
                  </a:lnTo>
                  <a:lnTo>
                    <a:pt x="17195" y="239064"/>
                  </a:lnTo>
                  <a:lnTo>
                    <a:pt x="17919" y="232524"/>
                  </a:lnTo>
                  <a:lnTo>
                    <a:pt x="18618" y="228803"/>
                  </a:lnTo>
                  <a:lnTo>
                    <a:pt x="2404922" y="228803"/>
                  </a:lnTo>
                  <a:lnTo>
                    <a:pt x="2406993" y="235038"/>
                  </a:lnTo>
                  <a:lnTo>
                    <a:pt x="2409990" y="242811"/>
                  </a:lnTo>
                  <a:lnTo>
                    <a:pt x="2430449" y="278930"/>
                  </a:lnTo>
                  <a:lnTo>
                    <a:pt x="2459050" y="308965"/>
                  </a:lnTo>
                  <a:lnTo>
                    <a:pt x="2494102" y="331165"/>
                  </a:lnTo>
                  <a:lnTo>
                    <a:pt x="2533510" y="344182"/>
                  </a:lnTo>
                  <a:lnTo>
                    <a:pt x="2566568" y="347433"/>
                  </a:lnTo>
                  <a:lnTo>
                    <a:pt x="2574899" y="347230"/>
                  </a:lnTo>
                  <a:lnTo>
                    <a:pt x="2615781" y="340144"/>
                  </a:lnTo>
                  <a:lnTo>
                    <a:pt x="2653703" y="323329"/>
                  </a:lnTo>
                  <a:lnTo>
                    <a:pt x="2686418" y="297802"/>
                  </a:lnTo>
                  <a:lnTo>
                    <a:pt x="2711958" y="265074"/>
                  </a:lnTo>
                  <a:lnTo>
                    <a:pt x="2728214" y="228803"/>
                  </a:lnTo>
                  <a:lnTo>
                    <a:pt x="5116766" y="228803"/>
                  </a:lnTo>
                  <a:lnTo>
                    <a:pt x="5117477" y="232524"/>
                  </a:lnTo>
                  <a:lnTo>
                    <a:pt x="5118201" y="239064"/>
                  </a:lnTo>
                  <a:lnTo>
                    <a:pt x="5118443" y="245745"/>
                  </a:lnTo>
                  <a:lnTo>
                    <a:pt x="5118443" y="183769"/>
                  </a:lnTo>
                  <a:lnTo>
                    <a:pt x="5085194" y="163169"/>
                  </a:lnTo>
                  <a:lnTo>
                    <a:pt x="5072050" y="161010"/>
                  </a:lnTo>
                  <a:lnTo>
                    <a:pt x="2735834" y="161010"/>
                  </a:lnTo>
                  <a:lnTo>
                    <a:pt x="2735237" y="152869"/>
                  </a:lnTo>
                  <a:lnTo>
                    <a:pt x="2726156" y="112395"/>
                  </a:lnTo>
                  <a:lnTo>
                    <a:pt x="2707487" y="75311"/>
                  </a:lnTo>
                  <a:lnTo>
                    <a:pt x="2680385" y="43891"/>
                  </a:lnTo>
                  <a:lnTo>
                    <a:pt x="2646464" y="20015"/>
                  </a:lnTo>
                  <a:lnTo>
                    <a:pt x="2607767" y="5067"/>
                  </a:lnTo>
                  <a:lnTo>
                    <a:pt x="2566568" y="0"/>
                  </a:lnTo>
                  <a:lnTo>
                    <a:pt x="2558250" y="203"/>
                  </a:lnTo>
                  <a:lnTo>
                    <a:pt x="2517381" y="7289"/>
                  </a:lnTo>
                  <a:lnTo>
                    <a:pt x="2479446" y="24104"/>
                  </a:lnTo>
                  <a:lnTo>
                    <a:pt x="2446731" y="49631"/>
                  </a:lnTo>
                  <a:lnTo>
                    <a:pt x="2421204" y="82346"/>
                  </a:lnTo>
                  <a:lnTo>
                    <a:pt x="2404389" y="120281"/>
                  </a:lnTo>
                  <a:lnTo>
                    <a:pt x="2397290" y="161010"/>
                  </a:lnTo>
                  <a:lnTo>
                    <a:pt x="63347" y="161010"/>
                  </a:lnTo>
                  <a:lnTo>
                    <a:pt x="26441" y="174904"/>
                  </a:lnTo>
                  <a:lnTo>
                    <a:pt x="3467" y="206971"/>
                  </a:lnTo>
                  <a:lnTo>
                    <a:pt x="0" y="224345"/>
                  </a:lnTo>
                  <a:lnTo>
                    <a:pt x="0" y="228803"/>
                  </a:lnTo>
                  <a:lnTo>
                    <a:pt x="2222" y="228803"/>
                  </a:lnTo>
                  <a:lnTo>
                    <a:pt x="1295" y="232524"/>
                  </a:lnTo>
                  <a:lnTo>
                    <a:pt x="330" y="239064"/>
                  </a:lnTo>
                  <a:lnTo>
                    <a:pt x="0" y="245745"/>
                  </a:lnTo>
                  <a:lnTo>
                    <a:pt x="0" y="1035723"/>
                  </a:lnTo>
                  <a:lnTo>
                    <a:pt x="6096" y="1076947"/>
                  </a:lnTo>
                  <a:lnTo>
                    <a:pt x="23952" y="1114729"/>
                  </a:lnTo>
                  <a:lnTo>
                    <a:pt x="42100" y="1136675"/>
                  </a:lnTo>
                  <a:lnTo>
                    <a:pt x="52031" y="1145692"/>
                  </a:lnTo>
                  <a:lnTo>
                    <a:pt x="87782" y="1167091"/>
                  </a:lnTo>
                  <a:lnTo>
                    <a:pt x="128181" y="1177239"/>
                  </a:lnTo>
                  <a:lnTo>
                    <a:pt x="142189" y="1177912"/>
                  </a:lnTo>
                  <a:lnTo>
                    <a:pt x="4993208" y="1177912"/>
                  </a:lnTo>
                  <a:lnTo>
                    <a:pt x="5034419" y="1171829"/>
                  </a:lnTo>
                  <a:lnTo>
                    <a:pt x="5072215" y="1153972"/>
                  </a:lnTo>
                  <a:lnTo>
                    <a:pt x="5093297" y="1136675"/>
                  </a:lnTo>
                  <a:lnTo>
                    <a:pt x="5118595" y="1102817"/>
                  </a:lnTo>
                  <a:lnTo>
                    <a:pt x="5132692" y="1063472"/>
                  </a:lnTo>
                  <a:lnTo>
                    <a:pt x="5135397" y="1035723"/>
                  </a:lnTo>
                  <a:lnTo>
                    <a:pt x="5135397" y="245745"/>
                  </a:lnTo>
                  <a:lnTo>
                    <a:pt x="5135080" y="239064"/>
                  </a:lnTo>
                  <a:lnTo>
                    <a:pt x="5134102" y="232524"/>
                  </a:lnTo>
                  <a:lnTo>
                    <a:pt x="5133162" y="228803"/>
                  </a:lnTo>
                  <a:lnTo>
                    <a:pt x="5135397" y="228803"/>
                  </a:lnTo>
                  <a:lnTo>
                    <a:pt x="5135397" y="224345"/>
                  </a:lnTo>
                  <a:close/>
                </a:path>
              </a:pathLst>
            </a:custGeom>
            <a:solidFill>
              <a:srgbClr val="15FFB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3135548" y="977938"/>
            <a:ext cx="84455" cy="177613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050" b="1" spc="-155" dirty="0">
                <a:latin typeface="Tahoma"/>
                <a:cs typeface="Tahoma"/>
              </a:rPr>
              <a:t>1</a:t>
            </a:r>
            <a:endParaRPr sz="1050" dirty="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30384" y="1343941"/>
            <a:ext cx="4859655" cy="61773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b="1" spc="-35" dirty="0">
                <a:solidFill>
                  <a:srgbClr val="E0E4E6"/>
                </a:solidFill>
                <a:latin typeface="Tahoma"/>
                <a:cs typeface="Tahoma"/>
              </a:rPr>
              <a:t>Hierarchical</a:t>
            </a:r>
            <a:r>
              <a:rPr sz="1400" b="1" spc="-1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b="1" spc="-10" dirty="0">
                <a:solidFill>
                  <a:srgbClr val="E0E4E6"/>
                </a:solidFill>
                <a:latin typeface="Tahoma"/>
                <a:cs typeface="Tahoma"/>
              </a:rPr>
              <a:t>Design</a:t>
            </a:r>
            <a:endParaRPr sz="1400" dirty="0">
              <a:latin typeface="Tahoma"/>
              <a:cs typeface="Tahoma"/>
            </a:endParaRPr>
          </a:p>
          <a:p>
            <a:pPr marL="12700" marR="5080">
              <a:lnSpc>
                <a:spcPct val="129700"/>
              </a:lnSpc>
              <a:spcBef>
                <a:spcPts val="445"/>
              </a:spcBef>
            </a:pP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Restructure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network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into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distinct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Core,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Distribution,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30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Access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layers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enhanced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modularity </a:t>
            </a:r>
            <a:r>
              <a:rPr sz="900" spc="-30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90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fault</a:t>
            </a:r>
            <a:r>
              <a:rPr sz="90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isolation.</a:t>
            </a:r>
            <a:endParaRPr sz="900" dirty="0">
              <a:latin typeface="Tahoma"/>
              <a:cs typeface="Tahoma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6008823" y="906902"/>
            <a:ext cx="5135880" cy="1169670"/>
            <a:chOff x="610145" y="2203302"/>
            <a:chExt cx="5135880" cy="1169670"/>
          </a:xfrm>
        </p:grpSpPr>
        <p:sp>
          <p:nvSpPr>
            <p:cNvPr id="14" name="object 14"/>
            <p:cNvSpPr/>
            <p:nvPr/>
          </p:nvSpPr>
          <p:spPr>
            <a:xfrm>
              <a:off x="618619" y="2372787"/>
              <a:ext cx="5118735" cy="991869"/>
            </a:xfrm>
            <a:custGeom>
              <a:avLst/>
              <a:gdLst/>
              <a:ahLst/>
              <a:cxnLst/>
              <a:rect l="l" t="t" r="r" b="b"/>
              <a:pathLst>
                <a:path w="5118735" h="991870">
                  <a:moveTo>
                    <a:pt x="5063020" y="0"/>
                  </a:moveTo>
                  <a:lnTo>
                    <a:pt x="55427" y="0"/>
                  </a:lnTo>
                  <a:lnTo>
                    <a:pt x="51565" y="429"/>
                  </a:lnTo>
                  <a:lnTo>
                    <a:pt x="14618" y="23004"/>
                  </a:lnTo>
                  <a:lnTo>
                    <a:pt x="379" y="58935"/>
                  </a:lnTo>
                  <a:lnTo>
                    <a:pt x="0" y="63342"/>
                  </a:lnTo>
                  <a:lnTo>
                    <a:pt x="0" y="857774"/>
                  </a:lnTo>
                  <a:lnTo>
                    <a:pt x="5755" y="896591"/>
                  </a:lnTo>
                  <a:lnTo>
                    <a:pt x="22531" y="932064"/>
                  </a:lnTo>
                  <a:lnTo>
                    <a:pt x="48883" y="961134"/>
                  </a:lnTo>
                  <a:lnTo>
                    <a:pt x="82540" y="981305"/>
                  </a:lnTo>
                  <a:lnTo>
                    <a:pt x="120602" y="990843"/>
                  </a:lnTo>
                  <a:lnTo>
                    <a:pt x="133707" y="991486"/>
                  </a:lnTo>
                  <a:lnTo>
                    <a:pt x="4984729" y="991486"/>
                  </a:lnTo>
                  <a:lnTo>
                    <a:pt x="5023547" y="985728"/>
                  </a:lnTo>
                  <a:lnTo>
                    <a:pt x="5059020" y="968944"/>
                  </a:lnTo>
                  <a:lnTo>
                    <a:pt x="5088094" y="942601"/>
                  </a:lnTo>
                  <a:lnTo>
                    <a:pt x="5108261" y="908947"/>
                  </a:lnTo>
                  <a:lnTo>
                    <a:pt x="5117799" y="870882"/>
                  </a:lnTo>
                  <a:lnTo>
                    <a:pt x="5118442" y="857774"/>
                  </a:lnTo>
                  <a:lnTo>
                    <a:pt x="5118442" y="63342"/>
                  </a:lnTo>
                  <a:lnTo>
                    <a:pt x="5106273" y="26428"/>
                  </a:lnTo>
                  <a:lnTo>
                    <a:pt x="5074511" y="2169"/>
                  </a:lnTo>
                  <a:lnTo>
                    <a:pt x="5063020" y="0"/>
                  </a:lnTo>
                  <a:close/>
                </a:path>
              </a:pathLst>
            </a:custGeom>
            <a:solidFill>
              <a:srgbClr val="09081B">
                <a:alpha val="748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610133" y="2355849"/>
              <a:ext cx="5135880" cy="1017269"/>
            </a:xfrm>
            <a:custGeom>
              <a:avLst/>
              <a:gdLst/>
              <a:ahLst/>
              <a:cxnLst/>
              <a:rect l="l" t="t" r="r" b="b"/>
              <a:pathLst>
                <a:path w="5135880" h="1017270">
                  <a:moveTo>
                    <a:pt x="5135397" y="63334"/>
                  </a:moveTo>
                  <a:lnTo>
                    <a:pt x="5121503" y="26428"/>
                  </a:lnTo>
                  <a:lnTo>
                    <a:pt x="5118443" y="22758"/>
                  </a:lnTo>
                  <a:lnTo>
                    <a:pt x="5118443" y="84734"/>
                  </a:lnTo>
                  <a:lnTo>
                    <a:pt x="5118443" y="874712"/>
                  </a:lnTo>
                  <a:lnTo>
                    <a:pt x="5108918" y="922642"/>
                  </a:lnTo>
                  <a:lnTo>
                    <a:pt x="5081765" y="963282"/>
                  </a:lnTo>
                  <a:lnTo>
                    <a:pt x="5041138" y="990422"/>
                  </a:lnTo>
                  <a:lnTo>
                    <a:pt x="4993208" y="999959"/>
                  </a:lnTo>
                  <a:lnTo>
                    <a:pt x="142189" y="999959"/>
                  </a:lnTo>
                  <a:lnTo>
                    <a:pt x="94259" y="990422"/>
                  </a:lnTo>
                  <a:lnTo>
                    <a:pt x="54063" y="963688"/>
                  </a:lnTo>
                  <a:lnTo>
                    <a:pt x="53632" y="963282"/>
                  </a:lnTo>
                  <a:lnTo>
                    <a:pt x="26492" y="922642"/>
                  </a:lnTo>
                  <a:lnTo>
                    <a:pt x="16954" y="874712"/>
                  </a:lnTo>
                  <a:lnTo>
                    <a:pt x="16954" y="84734"/>
                  </a:lnTo>
                  <a:lnTo>
                    <a:pt x="17195" y="78054"/>
                  </a:lnTo>
                  <a:lnTo>
                    <a:pt x="17919" y="71513"/>
                  </a:lnTo>
                  <a:lnTo>
                    <a:pt x="18618" y="67792"/>
                  </a:lnTo>
                  <a:lnTo>
                    <a:pt x="5116766" y="67792"/>
                  </a:lnTo>
                  <a:lnTo>
                    <a:pt x="5117477" y="71513"/>
                  </a:lnTo>
                  <a:lnTo>
                    <a:pt x="5118201" y="78054"/>
                  </a:lnTo>
                  <a:lnTo>
                    <a:pt x="5118443" y="84734"/>
                  </a:lnTo>
                  <a:lnTo>
                    <a:pt x="5118443" y="22758"/>
                  </a:lnTo>
                  <a:lnTo>
                    <a:pt x="5085194" y="2159"/>
                  </a:lnTo>
                  <a:lnTo>
                    <a:pt x="5072050" y="0"/>
                  </a:lnTo>
                  <a:lnTo>
                    <a:pt x="63347" y="0"/>
                  </a:lnTo>
                  <a:lnTo>
                    <a:pt x="26441" y="13893"/>
                  </a:lnTo>
                  <a:lnTo>
                    <a:pt x="3467" y="45961"/>
                  </a:lnTo>
                  <a:lnTo>
                    <a:pt x="0" y="63334"/>
                  </a:lnTo>
                  <a:lnTo>
                    <a:pt x="0" y="67792"/>
                  </a:lnTo>
                  <a:lnTo>
                    <a:pt x="2222" y="67792"/>
                  </a:lnTo>
                  <a:lnTo>
                    <a:pt x="1295" y="71513"/>
                  </a:lnTo>
                  <a:lnTo>
                    <a:pt x="330" y="78054"/>
                  </a:lnTo>
                  <a:lnTo>
                    <a:pt x="0" y="84734"/>
                  </a:lnTo>
                  <a:lnTo>
                    <a:pt x="0" y="874712"/>
                  </a:lnTo>
                  <a:lnTo>
                    <a:pt x="6096" y="915936"/>
                  </a:lnTo>
                  <a:lnTo>
                    <a:pt x="23952" y="953719"/>
                  </a:lnTo>
                  <a:lnTo>
                    <a:pt x="42100" y="975664"/>
                  </a:lnTo>
                  <a:lnTo>
                    <a:pt x="52031" y="984681"/>
                  </a:lnTo>
                  <a:lnTo>
                    <a:pt x="87782" y="1006081"/>
                  </a:lnTo>
                  <a:lnTo>
                    <a:pt x="128181" y="1016228"/>
                  </a:lnTo>
                  <a:lnTo>
                    <a:pt x="142189" y="1016901"/>
                  </a:lnTo>
                  <a:lnTo>
                    <a:pt x="4993208" y="1016901"/>
                  </a:lnTo>
                  <a:lnTo>
                    <a:pt x="5034419" y="1010818"/>
                  </a:lnTo>
                  <a:lnTo>
                    <a:pt x="5072215" y="992962"/>
                  </a:lnTo>
                  <a:lnTo>
                    <a:pt x="5093297" y="975664"/>
                  </a:lnTo>
                  <a:lnTo>
                    <a:pt x="5118595" y="941806"/>
                  </a:lnTo>
                  <a:lnTo>
                    <a:pt x="5132692" y="902462"/>
                  </a:lnTo>
                  <a:lnTo>
                    <a:pt x="5135397" y="874712"/>
                  </a:lnTo>
                  <a:lnTo>
                    <a:pt x="5135397" y="84734"/>
                  </a:lnTo>
                  <a:lnTo>
                    <a:pt x="5135080" y="78054"/>
                  </a:lnTo>
                  <a:lnTo>
                    <a:pt x="5134102" y="71513"/>
                  </a:lnTo>
                  <a:lnTo>
                    <a:pt x="5133162" y="67792"/>
                  </a:lnTo>
                  <a:lnTo>
                    <a:pt x="5135397" y="67792"/>
                  </a:lnTo>
                  <a:lnTo>
                    <a:pt x="5135397" y="63334"/>
                  </a:lnTo>
                  <a:close/>
                </a:path>
              </a:pathLst>
            </a:custGeom>
            <a:solidFill>
              <a:srgbClr val="29DD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3007226" y="2203302"/>
              <a:ext cx="339090" cy="339090"/>
            </a:xfrm>
            <a:custGeom>
              <a:avLst/>
              <a:gdLst/>
              <a:ahLst/>
              <a:cxnLst/>
              <a:rect l="l" t="t" r="r" b="b"/>
              <a:pathLst>
                <a:path w="339089" h="339089">
                  <a:moveTo>
                    <a:pt x="169484" y="0"/>
                  </a:moveTo>
                  <a:lnTo>
                    <a:pt x="128297" y="5078"/>
                  </a:lnTo>
                  <a:lnTo>
                    <a:pt x="89593" y="20013"/>
                  </a:lnTo>
                  <a:lnTo>
                    <a:pt x="55677" y="43895"/>
                  </a:lnTo>
                  <a:lnTo>
                    <a:pt x="28575" y="75319"/>
                  </a:lnTo>
                  <a:lnTo>
                    <a:pt x="9905" y="112399"/>
                  </a:lnTo>
                  <a:lnTo>
                    <a:pt x="814" y="152868"/>
                  </a:lnTo>
                  <a:lnTo>
                    <a:pt x="0" y="169484"/>
                  </a:lnTo>
                  <a:lnTo>
                    <a:pt x="203" y="177810"/>
                  </a:lnTo>
                  <a:lnTo>
                    <a:pt x="7300" y="218680"/>
                  </a:lnTo>
                  <a:lnTo>
                    <a:pt x="24113" y="256608"/>
                  </a:lnTo>
                  <a:lnTo>
                    <a:pt x="49647" y="289333"/>
                  </a:lnTo>
                  <a:lnTo>
                    <a:pt x="82366" y="314861"/>
                  </a:lnTo>
                  <a:lnTo>
                    <a:pt x="120289" y="331674"/>
                  </a:lnTo>
                  <a:lnTo>
                    <a:pt x="161163" y="338766"/>
                  </a:lnTo>
                  <a:lnTo>
                    <a:pt x="169484" y="338969"/>
                  </a:lnTo>
                  <a:lnTo>
                    <a:pt x="177812" y="338766"/>
                  </a:lnTo>
                  <a:lnTo>
                    <a:pt x="218691" y="331674"/>
                  </a:lnTo>
                  <a:lnTo>
                    <a:pt x="256613" y="314861"/>
                  </a:lnTo>
                  <a:lnTo>
                    <a:pt x="289333" y="289333"/>
                  </a:lnTo>
                  <a:lnTo>
                    <a:pt x="314867" y="256608"/>
                  </a:lnTo>
                  <a:lnTo>
                    <a:pt x="331680" y="218680"/>
                  </a:lnTo>
                  <a:lnTo>
                    <a:pt x="338766" y="177810"/>
                  </a:lnTo>
                  <a:lnTo>
                    <a:pt x="338969" y="169484"/>
                  </a:lnTo>
                  <a:lnTo>
                    <a:pt x="338766" y="161156"/>
                  </a:lnTo>
                  <a:lnTo>
                    <a:pt x="331680" y="120287"/>
                  </a:lnTo>
                  <a:lnTo>
                    <a:pt x="314867" y="82361"/>
                  </a:lnTo>
                  <a:lnTo>
                    <a:pt x="289333" y="49636"/>
                  </a:lnTo>
                  <a:lnTo>
                    <a:pt x="256613" y="24108"/>
                  </a:lnTo>
                  <a:lnTo>
                    <a:pt x="218691" y="7294"/>
                  </a:lnTo>
                  <a:lnTo>
                    <a:pt x="177812" y="203"/>
                  </a:lnTo>
                  <a:lnTo>
                    <a:pt x="169484" y="0"/>
                  </a:lnTo>
                  <a:close/>
                </a:path>
              </a:pathLst>
            </a:custGeom>
            <a:solidFill>
              <a:srgbClr val="15FFB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8525752" y="969623"/>
            <a:ext cx="101600" cy="1892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050" b="1" spc="-50" dirty="0">
                <a:latin typeface="Tahoma"/>
                <a:cs typeface="Tahoma"/>
              </a:rPr>
              <a:t>2</a:t>
            </a:r>
            <a:endParaRPr sz="1050">
              <a:latin typeface="Tahoma"/>
              <a:cs typeface="Tahom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129062" y="1335625"/>
            <a:ext cx="4669155" cy="61773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b="1" spc="-35" dirty="0">
                <a:solidFill>
                  <a:srgbClr val="E0E4E6"/>
                </a:solidFill>
                <a:latin typeface="Tahoma"/>
                <a:cs typeface="Tahoma"/>
              </a:rPr>
              <a:t>Logical</a:t>
            </a:r>
            <a:r>
              <a:rPr sz="1400" b="1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b="1" spc="-10" dirty="0">
                <a:solidFill>
                  <a:srgbClr val="E0E4E6"/>
                </a:solidFill>
                <a:latin typeface="Tahoma"/>
                <a:cs typeface="Tahoma"/>
              </a:rPr>
              <a:t>Segmentation</a:t>
            </a:r>
            <a:endParaRPr sz="1400" dirty="0">
              <a:latin typeface="Tahoma"/>
              <a:cs typeface="Tahoma"/>
            </a:endParaRPr>
          </a:p>
          <a:p>
            <a:pPr marL="12700" marR="5080">
              <a:lnSpc>
                <a:spcPct val="129700"/>
              </a:lnSpc>
              <a:spcBef>
                <a:spcPts val="445"/>
              </a:spcBef>
            </a:pPr>
            <a:r>
              <a:rPr sz="900" spc="-30" dirty="0">
                <a:solidFill>
                  <a:srgbClr val="E0E4E6"/>
                </a:solidFill>
                <a:latin typeface="Tahoma"/>
                <a:cs typeface="Tahoma"/>
              </a:rPr>
              <a:t>Implement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VLANs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logically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isolate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departments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like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Engineering,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Administration,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30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Human Resources,</a:t>
            </a:r>
            <a:r>
              <a:rPr sz="900" spc="-1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preventing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unauthorized</a:t>
            </a:r>
            <a:r>
              <a:rPr sz="900" spc="-1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cross-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departmental access.</a:t>
            </a:r>
            <a:endParaRPr sz="900" dirty="0">
              <a:latin typeface="Tahoma"/>
              <a:cs typeface="Tahoma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602260" y="2123743"/>
            <a:ext cx="5135880" cy="1169670"/>
            <a:chOff x="610145" y="3491387"/>
            <a:chExt cx="5135880" cy="1169670"/>
          </a:xfrm>
        </p:grpSpPr>
        <p:sp>
          <p:nvSpPr>
            <p:cNvPr id="20" name="object 20"/>
            <p:cNvSpPr/>
            <p:nvPr/>
          </p:nvSpPr>
          <p:spPr>
            <a:xfrm>
              <a:off x="618619" y="3660872"/>
              <a:ext cx="5118735" cy="991869"/>
            </a:xfrm>
            <a:custGeom>
              <a:avLst/>
              <a:gdLst/>
              <a:ahLst/>
              <a:cxnLst/>
              <a:rect l="l" t="t" r="r" b="b"/>
              <a:pathLst>
                <a:path w="5118735" h="991870">
                  <a:moveTo>
                    <a:pt x="5063020" y="0"/>
                  </a:moveTo>
                  <a:lnTo>
                    <a:pt x="55427" y="0"/>
                  </a:lnTo>
                  <a:lnTo>
                    <a:pt x="51565" y="429"/>
                  </a:lnTo>
                  <a:lnTo>
                    <a:pt x="14618" y="23004"/>
                  </a:lnTo>
                  <a:lnTo>
                    <a:pt x="379" y="58935"/>
                  </a:lnTo>
                  <a:lnTo>
                    <a:pt x="0" y="63342"/>
                  </a:lnTo>
                  <a:lnTo>
                    <a:pt x="0" y="857774"/>
                  </a:lnTo>
                  <a:lnTo>
                    <a:pt x="5755" y="896591"/>
                  </a:lnTo>
                  <a:lnTo>
                    <a:pt x="22531" y="932064"/>
                  </a:lnTo>
                  <a:lnTo>
                    <a:pt x="48883" y="961138"/>
                  </a:lnTo>
                  <a:lnTo>
                    <a:pt x="82540" y="981305"/>
                  </a:lnTo>
                  <a:lnTo>
                    <a:pt x="120602" y="990843"/>
                  </a:lnTo>
                  <a:lnTo>
                    <a:pt x="133707" y="991486"/>
                  </a:lnTo>
                  <a:lnTo>
                    <a:pt x="4984729" y="991486"/>
                  </a:lnTo>
                  <a:lnTo>
                    <a:pt x="5023547" y="985728"/>
                  </a:lnTo>
                  <a:lnTo>
                    <a:pt x="5059020" y="968944"/>
                  </a:lnTo>
                  <a:lnTo>
                    <a:pt x="5088094" y="942601"/>
                  </a:lnTo>
                  <a:lnTo>
                    <a:pt x="5108261" y="908947"/>
                  </a:lnTo>
                  <a:lnTo>
                    <a:pt x="5117799" y="870882"/>
                  </a:lnTo>
                  <a:lnTo>
                    <a:pt x="5118442" y="857774"/>
                  </a:lnTo>
                  <a:lnTo>
                    <a:pt x="5118442" y="63342"/>
                  </a:lnTo>
                  <a:lnTo>
                    <a:pt x="5106273" y="26428"/>
                  </a:lnTo>
                  <a:lnTo>
                    <a:pt x="5074511" y="2169"/>
                  </a:lnTo>
                  <a:lnTo>
                    <a:pt x="5063020" y="0"/>
                  </a:lnTo>
                  <a:close/>
                </a:path>
              </a:pathLst>
            </a:custGeom>
            <a:solidFill>
              <a:srgbClr val="09081B">
                <a:alpha val="748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610133" y="3643934"/>
              <a:ext cx="5135880" cy="1017269"/>
            </a:xfrm>
            <a:custGeom>
              <a:avLst/>
              <a:gdLst/>
              <a:ahLst/>
              <a:cxnLst/>
              <a:rect l="l" t="t" r="r" b="b"/>
              <a:pathLst>
                <a:path w="5135880" h="1017270">
                  <a:moveTo>
                    <a:pt x="5135397" y="63334"/>
                  </a:moveTo>
                  <a:lnTo>
                    <a:pt x="5121503" y="26428"/>
                  </a:lnTo>
                  <a:lnTo>
                    <a:pt x="5118443" y="22758"/>
                  </a:lnTo>
                  <a:lnTo>
                    <a:pt x="5118443" y="84734"/>
                  </a:lnTo>
                  <a:lnTo>
                    <a:pt x="5118443" y="874712"/>
                  </a:lnTo>
                  <a:lnTo>
                    <a:pt x="5108918" y="922642"/>
                  </a:lnTo>
                  <a:lnTo>
                    <a:pt x="5081765" y="963282"/>
                  </a:lnTo>
                  <a:lnTo>
                    <a:pt x="5041138" y="990422"/>
                  </a:lnTo>
                  <a:lnTo>
                    <a:pt x="4993208" y="999959"/>
                  </a:lnTo>
                  <a:lnTo>
                    <a:pt x="142189" y="999959"/>
                  </a:lnTo>
                  <a:lnTo>
                    <a:pt x="94259" y="990422"/>
                  </a:lnTo>
                  <a:lnTo>
                    <a:pt x="54063" y="963688"/>
                  </a:lnTo>
                  <a:lnTo>
                    <a:pt x="53632" y="963282"/>
                  </a:lnTo>
                  <a:lnTo>
                    <a:pt x="26492" y="922642"/>
                  </a:lnTo>
                  <a:lnTo>
                    <a:pt x="16954" y="874712"/>
                  </a:lnTo>
                  <a:lnTo>
                    <a:pt x="16954" y="84734"/>
                  </a:lnTo>
                  <a:lnTo>
                    <a:pt x="17195" y="78054"/>
                  </a:lnTo>
                  <a:lnTo>
                    <a:pt x="17919" y="71513"/>
                  </a:lnTo>
                  <a:lnTo>
                    <a:pt x="18618" y="67792"/>
                  </a:lnTo>
                  <a:lnTo>
                    <a:pt x="5116766" y="67792"/>
                  </a:lnTo>
                  <a:lnTo>
                    <a:pt x="5117477" y="71513"/>
                  </a:lnTo>
                  <a:lnTo>
                    <a:pt x="5118201" y="78054"/>
                  </a:lnTo>
                  <a:lnTo>
                    <a:pt x="5118443" y="84734"/>
                  </a:lnTo>
                  <a:lnTo>
                    <a:pt x="5118443" y="22758"/>
                  </a:lnTo>
                  <a:lnTo>
                    <a:pt x="5085194" y="2159"/>
                  </a:lnTo>
                  <a:lnTo>
                    <a:pt x="5072050" y="0"/>
                  </a:lnTo>
                  <a:lnTo>
                    <a:pt x="63347" y="0"/>
                  </a:lnTo>
                  <a:lnTo>
                    <a:pt x="26441" y="13893"/>
                  </a:lnTo>
                  <a:lnTo>
                    <a:pt x="3467" y="45961"/>
                  </a:lnTo>
                  <a:lnTo>
                    <a:pt x="0" y="63334"/>
                  </a:lnTo>
                  <a:lnTo>
                    <a:pt x="0" y="67792"/>
                  </a:lnTo>
                  <a:lnTo>
                    <a:pt x="2222" y="67792"/>
                  </a:lnTo>
                  <a:lnTo>
                    <a:pt x="1295" y="71513"/>
                  </a:lnTo>
                  <a:lnTo>
                    <a:pt x="330" y="78054"/>
                  </a:lnTo>
                  <a:lnTo>
                    <a:pt x="0" y="84734"/>
                  </a:lnTo>
                  <a:lnTo>
                    <a:pt x="0" y="874712"/>
                  </a:lnTo>
                  <a:lnTo>
                    <a:pt x="6096" y="915936"/>
                  </a:lnTo>
                  <a:lnTo>
                    <a:pt x="23952" y="953719"/>
                  </a:lnTo>
                  <a:lnTo>
                    <a:pt x="42100" y="975664"/>
                  </a:lnTo>
                  <a:lnTo>
                    <a:pt x="52031" y="984681"/>
                  </a:lnTo>
                  <a:lnTo>
                    <a:pt x="87782" y="1006081"/>
                  </a:lnTo>
                  <a:lnTo>
                    <a:pt x="128181" y="1016228"/>
                  </a:lnTo>
                  <a:lnTo>
                    <a:pt x="142189" y="1016901"/>
                  </a:lnTo>
                  <a:lnTo>
                    <a:pt x="4993208" y="1016901"/>
                  </a:lnTo>
                  <a:lnTo>
                    <a:pt x="5034419" y="1010818"/>
                  </a:lnTo>
                  <a:lnTo>
                    <a:pt x="5072215" y="992962"/>
                  </a:lnTo>
                  <a:lnTo>
                    <a:pt x="5093297" y="975664"/>
                  </a:lnTo>
                  <a:lnTo>
                    <a:pt x="5118595" y="941806"/>
                  </a:lnTo>
                  <a:lnTo>
                    <a:pt x="5132692" y="902462"/>
                  </a:lnTo>
                  <a:lnTo>
                    <a:pt x="5135397" y="874712"/>
                  </a:lnTo>
                  <a:lnTo>
                    <a:pt x="5135397" y="84734"/>
                  </a:lnTo>
                  <a:lnTo>
                    <a:pt x="5135080" y="78054"/>
                  </a:lnTo>
                  <a:lnTo>
                    <a:pt x="5134102" y="71513"/>
                  </a:lnTo>
                  <a:lnTo>
                    <a:pt x="5133162" y="67792"/>
                  </a:lnTo>
                  <a:lnTo>
                    <a:pt x="5135397" y="67792"/>
                  </a:lnTo>
                  <a:lnTo>
                    <a:pt x="5135397" y="63334"/>
                  </a:lnTo>
                  <a:close/>
                </a:path>
              </a:pathLst>
            </a:custGeom>
            <a:solidFill>
              <a:srgbClr val="37A6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3007226" y="3491387"/>
              <a:ext cx="339090" cy="339090"/>
            </a:xfrm>
            <a:custGeom>
              <a:avLst/>
              <a:gdLst/>
              <a:ahLst/>
              <a:cxnLst/>
              <a:rect l="l" t="t" r="r" b="b"/>
              <a:pathLst>
                <a:path w="339089" h="339089">
                  <a:moveTo>
                    <a:pt x="169484" y="0"/>
                  </a:moveTo>
                  <a:lnTo>
                    <a:pt x="128297" y="5078"/>
                  </a:lnTo>
                  <a:lnTo>
                    <a:pt x="89593" y="20013"/>
                  </a:lnTo>
                  <a:lnTo>
                    <a:pt x="55677" y="43895"/>
                  </a:lnTo>
                  <a:lnTo>
                    <a:pt x="28575" y="75319"/>
                  </a:lnTo>
                  <a:lnTo>
                    <a:pt x="9905" y="112397"/>
                  </a:lnTo>
                  <a:lnTo>
                    <a:pt x="814" y="152868"/>
                  </a:lnTo>
                  <a:lnTo>
                    <a:pt x="0" y="169484"/>
                  </a:lnTo>
                  <a:lnTo>
                    <a:pt x="203" y="177810"/>
                  </a:lnTo>
                  <a:lnTo>
                    <a:pt x="7300" y="218680"/>
                  </a:lnTo>
                  <a:lnTo>
                    <a:pt x="24113" y="256608"/>
                  </a:lnTo>
                  <a:lnTo>
                    <a:pt x="49647" y="289333"/>
                  </a:lnTo>
                  <a:lnTo>
                    <a:pt x="82366" y="314861"/>
                  </a:lnTo>
                  <a:lnTo>
                    <a:pt x="120289" y="331674"/>
                  </a:lnTo>
                  <a:lnTo>
                    <a:pt x="161163" y="338766"/>
                  </a:lnTo>
                  <a:lnTo>
                    <a:pt x="169484" y="338969"/>
                  </a:lnTo>
                  <a:lnTo>
                    <a:pt x="177812" y="338766"/>
                  </a:lnTo>
                  <a:lnTo>
                    <a:pt x="218691" y="331674"/>
                  </a:lnTo>
                  <a:lnTo>
                    <a:pt x="256613" y="314861"/>
                  </a:lnTo>
                  <a:lnTo>
                    <a:pt x="289333" y="289333"/>
                  </a:lnTo>
                  <a:lnTo>
                    <a:pt x="314867" y="256608"/>
                  </a:lnTo>
                  <a:lnTo>
                    <a:pt x="331680" y="218680"/>
                  </a:lnTo>
                  <a:lnTo>
                    <a:pt x="338766" y="177810"/>
                  </a:lnTo>
                  <a:lnTo>
                    <a:pt x="338969" y="169484"/>
                  </a:lnTo>
                  <a:lnTo>
                    <a:pt x="338766" y="161156"/>
                  </a:lnTo>
                  <a:lnTo>
                    <a:pt x="331680" y="120283"/>
                  </a:lnTo>
                  <a:lnTo>
                    <a:pt x="314867" y="82356"/>
                  </a:lnTo>
                  <a:lnTo>
                    <a:pt x="289333" y="49636"/>
                  </a:lnTo>
                  <a:lnTo>
                    <a:pt x="256613" y="24108"/>
                  </a:lnTo>
                  <a:lnTo>
                    <a:pt x="218691" y="7294"/>
                  </a:lnTo>
                  <a:lnTo>
                    <a:pt x="177812" y="203"/>
                  </a:lnTo>
                  <a:lnTo>
                    <a:pt x="169484" y="0"/>
                  </a:lnTo>
                  <a:close/>
                </a:path>
              </a:pathLst>
            </a:custGeom>
            <a:solidFill>
              <a:srgbClr val="15FFB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3117200" y="2186464"/>
            <a:ext cx="105410" cy="1892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050" b="1" spc="-50" dirty="0">
                <a:latin typeface="Tahoma"/>
                <a:cs typeface="Tahoma"/>
              </a:rPr>
              <a:t>3</a:t>
            </a:r>
            <a:endParaRPr sz="1050" dirty="0">
              <a:latin typeface="Tahoma"/>
              <a:cs typeface="Tahoma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722499" y="2552467"/>
            <a:ext cx="4730115" cy="61773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b="1" spc="-40" dirty="0">
                <a:solidFill>
                  <a:srgbClr val="E0E4E6"/>
                </a:solidFill>
                <a:latin typeface="Tahoma"/>
                <a:cs typeface="Tahoma"/>
              </a:rPr>
              <a:t>Streamlined</a:t>
            </a:r>
            <a:r>
              <a:rPr sz="1400" b="1" spc="-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b="1" spc="-10" dirty="0">
                <a:solidFill>
                  <a:srgbClr val="E0E4E6"/>
                </a:solidFill>
                <a:latin typeface="Tahoma"/>
                <a:cs typeface="Tahoma"/>
              </a:rPr>
              <a:t>Automation</a:t>
            </a:r>
            <a:endParaRPr sz="1400" dirty="0">
              <a:latin typeface="Tahoma"/>
              <a:cs typeface="Tahoma"/>
            </a:endParaRPr>
          </a:p>
          <a:p>
            <a:pPr marL="12700" marR="5080">
              <a:lnSpc>
                <a:spcPct val="129700"/>
              </a:lnSpc>
              <a:spcBef>
                <a:spcPts val="445"/>
              </a:spcBef>
            </a:pPr>
            <a:r>
              <a:rPr sz="900" spc="-30" dirty="0">
                <a:solidFill>
                  <a:srgbClr val="E0E4E6"/>
                </a:solidFill>
                <a:latin typeface="Tahoma"/>
                <a:cs typeface="Tahoma"/>
              </a:rPr>
              <a:t>Deploy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5" dirty="0">
                <a:solidFill>
                  <a:srgbClr val="E0E4E6"/>
                </a:solidFill>
                <a:latin typeface="Tahoma"/>
                <a:cs typeface="Tahoma"/>
              </a:rPr>
              <a:t>DHCP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on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network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routers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automatically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assign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50" dirty="0">
                <a:solidFill>
                  <a:srgbClr val="E0E4E6"/>
                </a:solidFill>
                <a:latin typeface="Tahoma"/>
                <a:cs typeface="Tahoma"/>
              </a:rPr>
              <a:t>IP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addresses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5" dirty="0">
                <a:solidFill>
                  <a:srgbClr val="E0E4E6"/>
                </a:solidFill>
                <a:latin typeface="Tahoma"/>
                <a:cs typeface="Tahoma"/>
              </a:rPr>
              <a:t>end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devices,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minimizing </a:t>
            </a:r>
            <a:r>
              <a:rPr sz="900" spc="-25" dirty="0">
                <a:solidFill>
                  <a:srgbClr val="E0E4E6"/>
                </a:solidFill>
                <a:latin typeface="Tahoma"/>
                <a:cs typeface="Tahoma"/>
              </a:rPr>
              <a:t>manual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configuration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30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IT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overhead.</a:t>
            </a:r>
            <a:endParaRPr sz="900" dirty="0">
              <a:latin typeface="Tahoma"/>
              <a:cs typeface="Tahoma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8555752" y="2157889"/>
            <a:ext cx="102870" cy="1892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050" b="1" spc="-50" dirty="0">
                <a:latin typeface="Tahoma"/>
                <a:cs typeface="Tahoma"/>
              </a:rPr>
              <a:t>4</a:t>
            </a:r>
            <a:endParaRPr sz="1050">
              <a:latin typeface="Tahoma"/>
              <a:cs typeface="Tahoma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6159729" y="2523891"/>
            <a:ext cx="4344670" cy="5988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40" dirty="0">
                <a:solidFill>
                  <a:srgbClr val="E0E4E6"/>
                </a:solidFill>
                <a:latin typeface="Tahoma"/>
                <a:cs typeface="Tahoma"/>
              </a:rPr>
              <a:t>Enhanced</a:t>
            </a:r>
            <a:r>
              <a:rPr sz="1200" b="1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200" b="1" spc="-10" dirty="0">
                <a:solidFill>
                  <a:srgbClr val="E0E4E6"/>
                </a:solidFill>
                <a:latin typeface="Tahoma"/>
                <a:cs typeface="Tahoma"/>
              </a:rPr>
              <a:t>Resilience</a:t>
            </a:r>
            <a:endParaRPr sz="1200" dirty="0">
              <a:latin typeface="Tahoma"/>
              <a:cs typeface="Tahoma"/>
            </a:endParaRPr>
          </a:p>
          <a:p>
            <a:pPr marL="12700" marR="5080">
              <a:lnSpc>
                <a:spcPct val="135900"/>
              </a:lnSpc>
              <a:spcBef>
                <a:spcPts val="380"/>
              </a:spcBef>
            </a:pP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Utilize</a:t>
            </a:r>
            <a:r>
              <a:rPr sz="90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40" dirty="0">
                <a:solidFill>
                  <a:srgbClr val="E0E4E6"/>
                </a:solidFill>
                <a:latin typeface="Tahoma"/>
                <a:cs typeface="Tahoma"/>
              </a:rPr>
              <a:t>RIPv2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dynamic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routing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ensure</a:t>
            </a:r>
            <a:r>
              <a:rPr sz="90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continuous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connectivity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between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5" dirty="0">
                <a:solidFill>
                  <a:srgbClr val="E0E4E6"/>
                </a:solidFill>
                <a:latin typeface="Tahoma"/>
                <a:cs typeface="Tahoma"/>
              </a:rPr>
              <a:t>Main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30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90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Small campuses,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30" dirty="0">
                <a:solidFill>
                  <a:srgbClr val="E0E4E6"/>
                </a:solidFill>
                <a:latin typeface="Tahoma"/>
                <a:cs typeface="Tahoma"/>
              </a:rPr>
              <a:t>even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with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network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topology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changes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or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failures.</a:t>
            </a:r>
            <a:endParaRPr sz="900" dirty="0">
              <a:latin typeface="Tahoma"/>
              <a:cs typeface="Tahoma"/>
            </a:endParaRPr>
          </a:p>
        </p:txBody>
      </p:sp>
      <p:grpSp>
        <p:nvGrpSpPr>
          <p:cNvPr id="31" name="object 19">
            <a:extLst>
              <a:ext uri="{FF2B5EF4-FFF2-40B4-BE49-F238E27FC236}">
                <a16:creationId xmlns:a16="http://schemas.microsoft.com/office/drawing/2014/main" id="{F77A6EBA-F5CD-6071-E44B-CB0FDCDC6677}"/>
              </a:ext>
            </a:extLst>
          </p:cNvPr>
          <p:cNvGrpSpPr/>
          <p:nvPr/>
        </p:nvGrpSpPr>
        <p:grpSpPr>
          <a:xfrm>
            <a:off x="6061976" y="2157889"/>
            <a:ext cx="5135880" cy="1169816"/>
            <a:chOff x="610133" y="3491387"/>
            <a:chExt cx="5135880" cy="1169816"/>
          </a:xfrm>
        </p:grpSpPr>
        <p:sp>
          <p:nvSpPr>
            <p:cNvPr id="33" name="object 21">
              <a:extLst>
                <a:ext uri="{FF2B5EF4-FFF2-40B4-BE49-F238E27FC236}">
                  <a16:creationId xmlns:a16="http://schemas.microsoft.com/office/drawing/2014/main" id="{AD80B8D9-40A3-1AF8-75D9-46515BF9AA71}"/>
                </a:ext>
              </a:extLst>
            </p:cNvPr>
            <p:cNvSpPr/>
            <p:nvPr/>
          </p:nvSpPr>
          <p:spPr>
            <a:xfrm>
              <a:off x="610133" y="3643934"/>
              <a:ext cx="5135880" cy="1017269"/>
            </a:xfrm>
            <a:custGeom>
              <a:avLst/>
              <a:gdLst/>
              <a:ahLst/>
              <a:cxnLst/>
              <a:rect l="l" t="t" r="r" b="b"/>
              <a:pathLst>
                <a:path w="5135880" h="1017270">
                  <a:moveTo>
                    <a:pt x="5135397" y="63334"/>
                  </a:moveTo>
                  <a:lnTo>
                    <a:pt x="5121503" y="26428"/>
                  </a:lnTo>
                  <a:lnTo>
                    <a:pt x="5118443" y="22758"/>
                  </a:lnTo>
                  <a:lnTo>
                    <a:pt x="5118443" y="84734"/>
                  </a:lnTo>
                  <a:lnTo>
                    <a:pt x="5118443" y="874712"/>
                  </a:lnTo>
                  <a:lnTo>
                    <a:pt x="5108918" y="922642"/>
                  </a:lnTo>
                  <a:lnTo>
                    <a:pt x="5081765" y="963282"/>
                  </a:lnTo>
                  <a:lnTo>
                    <a:pt x="5041138" y="990422"/>
                  </a:lnTo>
                  <a:lnTo>
                    <a:pt x="4993208" y="999959"/>
                  </a:lnTo>
                  <a:lnTo>
                    <a:pt x="142189" y="999959"/>
                  </a:lnTo>
                  <a:lnTo>
                    <a:pt x="94259" y="990422"/>
                  </a:lnTo>
                  <a:lnTo>
                    <a:pt x="54063" y="963688"/>
                  </a:lnTo>
                  <a:lnTo>
                    <a:pt x="53632" y="963282"/>
                  </a:lnTo>
                  <a:lnTo>
                    <a:pt x="26492" y="922642"/>
                  </a:lnTo>
                  <a:lnTo>
                    <a:pt x="16954" y="874712"/>
                  </a:lnTo>
                  <a:lnTo>
                    <a:pt x="16954" y="84734"/>
                  </a:lnTo>
                  <a:lnTo>
                    <a:pt x="17195" y="78054"/>
                  </a:lnTo>
                  <a:lnTo>
                    <a:pt x="17919" y="71513"/>
                  </a:lnTo>
                  <a:lnTo>
                    <a:pt x="18618" y="67792"/>
                  </a:lnTo>
                  <a:lnTo>
                    <a:pt x="5116766" y="67792"/>
                  </a:lnTo>
                  <a:lnTo>
                    <a:pt x="5117477" y="71513"/>
                  </a:lnTo>
                  <a:lnTo>
                    <a:pt x="5118201" y="78054"/>
                  </a:lnTo>
                  <a:lnTo>
                    <a:pt x="5118443" y="84734"/>
                  </a:lnTo>
                  <a:lnTo>
                    <a:pt x="5118443" y="22758"/>
                  </a:lnTo>
                  <a:lnTo>
                    <a:pt x="5085194" y="2159"/>
                  </a:lnTo>
                  <a:lnTo>
                    <a:pt x="5072050" y="0"/>
                  </a:lnTo>
                  <a:lnTo>
                    <a:pt x="63347" y="0"/>
                  </a:lnTo>
                  <a:lnTo>
                    <a:pt x="26441" y="13893"/>
                  </a:lnTo>
                  <a:lnTo>
                    <a:pt x="3467" y="45961"/>
                  </a:lnTo>
                  <a:lnTo>
                    <a:pt x="0" y="63334"/>
                  </a:lnTo>
                  <a:lnTo>
                    <a:pt x="0" y="67792"/>
                  </a:lnTo>
                  <a:lnTo>
                    <a:pt x="2222" y="67792"/>
                  </a:lnTo>
                  <a:lnTo>
                    <a:pt x="1295" y="71513"/>
                  </a:lnTo>
                  <a:lnTo>
                    <a:pt x="330" y="78054"/>
                  </a:lnTo>
                  <a:lnTo>
                    <a:pt x="0" y="84734"/>
                  </a:lnTo>
                  <a:lnTo>
                    <a:pt x="0" y="874712"/>
                  </a:lnTo>
                  <a:lnTo>
                    <a:pt x="6096" y="915936"/>
                  </a:lnTo>
                  <a:lnTo>
                    <a:pt x="23952" y="953719"/>
                  </a:lnTo>
                  <a:lnTo>
                    <a:pt x="42100" y="975664"/>
                  </a:lnTo>
                  <a:lnTo>
                    <a:pt x="52031" y="984681"/>
                  </a:lnTo>
                  <a:lnTo>
                    <a:pt x="87782" y="1006081"/>
                  </a:lnTo>
                  <a:lnTo>
                    <a:pt x="128181" y="1016228"/>
                  </a:lnTo>
                  <a:lnTo>
                    <a:pt x="142189" y="1016901"/>
                  </a:lnTo>
                  <a:lnTo>
                    <a:pt x="4993208" y="1016901"/>
                  </a:lnTo>
                  <a:lnTo>
                    <a:pt x="5034419" y="1010818"/>
                  </a:lnTo>
                  <a:lnTo>
                    <a:pt x="5072215" y="992962"/>
                  </a:lnTo>
                  <a:lnTo>
                    <a:pt x="5093297" y="975664"/>
                  </a:lnTo>
                  <a:lnTo>
                    <a:pt x="5118595" y="941806"/>
                  </a:lnTo>
                  <a:lnTo>
                    <a:pt x="5132692" y="902462"/>
                  </a:lnTo>
                  <a:lnTo>
                    <a:pt x="5135397" y="874712"/>
                  </a:lnTo>
                  <a:lnTo>
                    <a:pt x="5135397" y="84734"/>
                  </a:lnTo>
                  <a:lnTo>
                    <a:pt x="5135080" y="78054"/>
                  </a:lnTo>
                  <a:lnTo>
                    <a:pt x="5134102" y="71513"/>
                  </a:lnTo>
                  <a:lnTo>
                    <a:pt x="5133162" y="67792"/>
                  </a:lnTo>
                  <a:lnTo>
                    <a:pt x="5135397" y="67792"/>
                  </a:lnTo>
                  <a:lnTo>
                    <a:pt x="5135397" y="63334"/>
                  </a:lnTo>
                  <a:close/>
                </a:path>
              </a:pathLst>
            </a:custGeom>
            <a:solidFill>
              <a:srgbClr val="37A6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22">
              <a:extLst>
                <a:ext uri="{FF2B5EF4-FFF2-40B4-BE49-F238E27FC236}">
                  <a16:creationId xmlns:a16="http://schemas.microsoft.com/office/drawing/2014/main" id="{ACFFDB26-A54D-C576-0CF8-1D5C1897703C}"/>
                </a:ext>
              </a:extLst>
            </p:cNvPr>
            <p:cNvSpPr/>
            <p:nvPr/>
          </p:nvSpPr>
          <p:spPr>
            <a:xfrm>
              <a:off x="3007226" y="3491387"/>
              <a:ext cx="339090" cy="339090"/>
            </a:xfrm>
            <a:custGeom>
              <a:avLst/>
              <a:gdLst/>
              <a:ahLst/>
              <a:cxnLst/>
              <a:rect l="l" t="t" r="r" b="b"/>
              <a:pathLst>
                <a:path w="339089" h="339089">
                  <a:moveTo>
                    <a:pt x="169484" y="0"/>
                  </a:moveTo>
                  <a:lnTo>
                    <a:pt x="128297" y="5078"/>
                  </a:lnTo>
                  <a:lnTo>
                    <a:pt x="89593" y="20013"/>
                  </a:lnTo>
                  <a:lnTo>
                    <a:pt x="55677" y="43895"/>
                  </a:lnTo>
                  <a:lnTo>
                    <a:pt x="28575" y="75319"/>
                  </a:lnTo>
                  <a:lnTo>
                    <a:pt x="9905" y="112397"/>
                  </a:lnTo>
                  <a:lnTo>
                    <a:pt x="814" y="152868"/>
                  </a:lnTo>
                  <a:lnTo>
                    <a:pt x="0" y="169484"/>
                  </a:lnTo>
                  <a:lnTo>
                    <a:pt x="203" y="177810"/>
                  </a:lnTo>
                  <a:lnTo>
                    <a:pt x="7300" y="218680"/>
                  </a:lnTo>
                  <a:lnTo>
                    <a:pt x="24113" y="256608"/>
                  </a:lnTo>
                  <a:lnTo>
                    <a:pt x="49647" y="289333"/>
                  </a:lnTo>
                  <a:lnTo>
                    <a:pt x="82366" y="314861"/>
                  </a:lnTo>
                  <a:lnTo>
                    <a:pt x="120289" y="331674"/>
                  </a:lnTo>
                  <a:lnTo>
                    <a:pt x="161163" y="338766"/>
                  </a:lnTo>
                  <a:lnTo>
                    <a:pt x="169484" y="338969"/>
                  </a:lnTo>
                  <a:lnTo>
                    <a:pt x="177812" y="338766"/>
                  </a:lnTo>
                  <a:lnTo>
                    <a:pt x="218691" y="331674"/>
                  </a:lnTo>
                  <a:lnTo>
                    <a:pt x="256613" y="314861"/>
                  </a:lnTo>
                  <a:lnTo>
                    <a:pt x="289333" y="289333"/>
                  </a:lnTo>
                  <a:lnTo>
                    <a:pt x="314867" y="256608"/>
                  </a:lnTo>
                  <a:lnTo>
                    <a:pt x="331680" y="218680"/>
                  </a:lnTo>
                  <a:lnTo>
                    <a:pt x="338766" y="177810"/>
                  </a:lnTo>
                  <a:lnTo>
                    <a:pt x="338969" y="169484"/>
                  </a:lnTo>
                  <a:lnTo>
                    <a:pt x="338766" y="161156"/>
                  </a:lnTo>
                  <a:lnTo>
                    <a:pt x="331680" y="120283"/>
                  </a:lnTo>
                  <a:lnTo>
                    <a:pt x="314867" y="82356"/>
                  </a:lnTo>
                  <a:lnTo>
                    <a:pt x="289333" y="49636"/>
                  </a:lnTo>
                  <a:lnTo>
                    <a:pt x="256613" y="24108"/>
                  </a:lnTo>
                  <a:lnTo>
                    <a:pt x="218691" y="7294"/>
                  </a:lnTo>
                  <a:lnTo>
                    <a:pt x="177812" y="203"/>
                  </a:lnTo>
                  <a:lnTo>
                    <a:pt x="169484" y="0"/>
                  </a:lnTo>
                  <a:close/>
                </a:path>
              </a:pathLst>
            </a:custGeom>
            <a:solidFill>
              <a:srgbClr val="15FFBA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34909B9C-CB6F-520B-A0D8-AB32DBDB80EF}"/>
              </a:ext>
            </a:extLst>
          </p:cNvPr>
          <p:cNvSpPr txBox="1"/>
          <p:nvPr/>
        </p:nvSpPr>
        <p:spPr>
          <a:xfrm>
            <a:off x="8484329" y="2191924"/>
            <a:ext cx="293101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1050" spc="-50" dirty="0">
                <a:latin typeface="Tahoma"/>
                <a:cs typeface="Tahoma"/>
              </a:rPr>
              <a:t>4</a:t>
            </a:r>
            <a:endParaRPr lang="en-US" sz="1050" dirty="0">
              <a:latin typeface="Tahoma"/>
              <a:cs typeface="Tahoma"/>
            </a:endParaRPr>
          </a:p>
        </p:txBody>
      </p:sp>
      <p:pic>
        <p:nvPicPr>
          <p:cNvPr id="46" name="Picture 45" descr="A diagram of a diagram of a computer system&#10;&#10;AI-generated content may be incorrect.">
            <a:extLst>
              <a:ext uri="{FF2B5EF4-FFF2-40B4-BE49-F238E27FC236}">
                <a16:creationId xmlns:a16="http://schemas.microsoft.com/office/drawing/2014/main" id="{7CAAE5D1-99F4-68E9-0ADB-E4E3B02FF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691" y="3395693"/>
            <a:ext cx="3394675" cy="2867592"/>
          </a:xfrm>
          <a:prstGeom prst="roundRect">
            <a:avLst/>
          </a:prstGeom>
        </p:spPr>
      </p:pic>
      <p:pic>
        <p:nvPicPr>
          <p:cNvPr id="48" name="Picture 47" descr="A diagram of a cloud with icons and symbols&#10;&#10;AI-generated content may be incorrect.">
            <a:extLst>
              <a:ext uri="{FF2B5EF4-FFF2-40B4-BE49-F238E27FC236}">
                <a16:creationId xmlns:a16="http://schemas.microsoft.com/office/drawing/2014/main" id="{67807DC7-DBDD-2ECA-8E4E-796EA085A6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1575" y="3435410"/>
            <a:ext cx="4115116" cy="1469684"/>
          </a:xfrm>
          <a:prstGeom prst="roundRect">
            <a:avLst/>
          </a:prstGeom>
        </p:spPr>
      </p:pic>
      <p:pic>
        <p:nvPicPr>
          <p:cNvPr id="50" name="Picture 49" descr="A computer network diagram with icons&#10;&#10;AI-generated content may be incorrect.">
            <a:extLst>
              <a:ext uri="{FF2B5EF4-FFF2-40B4-BE49-F238E27FC236}">
                <a16:creationId xmlns:a16="http://schemas.microsoft.com/office/drawing/2014/main" id="{4114524D-A77F-8B3B-3673-291C935F66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8507" y="4984254"/>
            <a:ext cx="4115115" cy="1341391"/>
          </a:xfrm>
          <a:prstGeom prst="roundRect">
            <a:avLst/>
          </a:prstGeom>
        </p:spPr>
      </p:pic>
      <p:pic>
        <p:nvPicPr>
          <p:cNvPr id="54" name="Picture 53" descr="A diagram of a cloud system&#10;&#10;AI-generated content may be incorrect.">
            <a:extLst>
              <a:ext uri="{FF2B5EF4-FFF2-40B4-BE49-F238E27FC236}">
                <a16:creationId xmlns:a16="http://schemas.microsoft.com/office/drawing/2014/main" id="{C6D11540-75D5-43C6-8CB8-52CB61B74D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74630" y="3423134"/>
            <a:ext cx="2870061" cy="2916642"/>
          </a:xfrm>
          <a:prstGeom prst="round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object 8">
            <a:extLst>
              <a:ext uri="{FF2B5EF4-FFF2-40B4-BE49-F238E27FC236}">
                <a16:creationId xmlns:a16="http://schemas.microsoft.com/office/drawing/2014/main" id="{516E9BFF-7336-6003-E9E3-CB9670A37CAE}"/>
              </a:ext>
            </a:extLst>
          </p:cNvPr>
          <p:cNvGrpSpPr/>
          <p:nvPr/>
        </p:nvGrpSpPr>
        <p:grpSpPr>
          <a:xfrm>
            <a:off x="5810250" y="3886200"/>
            <a:ext cx="4943475" cy="1771650"/>
            <a:chOff x="5800725" y="1943099"/>
            <a:chExt cx="4943475" cy="1771650"/>
          </a:xfrm>
        </p:grpSpPr>
        <p:sp>
          <p:nvSpPr>
            <p:cNvPr id="22" name="object 9">
              <a:extLst>
                <a:ext uri="{FF2B5EF4-FFF2-40B4-BE49-F238E27FC236}">
                  <a16:creationId xmlns:a16="http://schemas.microsoft.com/office/drawing/2014/main" id="{9D15AB64-3DBF-57AA-1220-9A309BB15CCE}"/>
                </a:ext>
              </a:extLst>
            </p:cNvPr>
            <p:cNvSpPr/>
            <p:nvPr/>
          </p:nvSpPr>
          <p:spPr>
            <a:xfrm>
              <a:off x="5810250" y="1952624"/>
              <a:ext cx="4924425" cy="1752600"/>
            </a:xfrm>
            <a:custGeom>
              <a:avLst/>
              <a:gdLst/>
              <a:ahLst/>
              <a:cxnLst/>
              <a:rect l="l" t="t" r="r" b="b"/>
              <a:pathLst>
                <a:path w="4924425" h="1752600">
                  <a:moveTo>
                    <a:pt x="4724971" y="0"/>
                  </a:moveTo>
                  <a:lnTo>
                    <a:pt x="199453" y="0"/>
                  </a:lnTo>
                  <a:lnTo>
                    <a:pt x="189656" y="238"/>
                  </a:lnTo>
                  <a:lnTo>
                    <a:pt x="150979" y="5980"/>
                  </a:lnTo>
                  <a:lnTo>
                    <a:pt x="114170" y="19150"/>
                  </a:lnTo>
                  <a:lnTo>
                    <a:pt x="80633" y="39260"/>
                  </a:lnTo>
                  <a:lnTo>
                    <a:pt x="51662" y="65516"/>
                  </a:lnTo>
                  <a:lnTo>
                    <a:pt x="28371" y="96930"/>
                  </a:lnTo>
                  <a:lnTo>
                    <a:pt x="11652" y="132272"/>
                  </a:lnTo>
                  <a:lnTo>
                    <a:pt x="2153" y="170201"/>
                  </a:lnTo>
                  <a:lnTo>
                    <a:pt x="0" y="199466"/>
                  </a:lnTo>
                  <a:lnTo>
                    <a:pt x="0" y="1553133"/>
                  </a:lnTo>
                  <a:lnTo>
                    <a:pt x="3835" y="1592046"/>
                  </a:lnTo>
                  <a:lnTo>
                    <a:pt x="15176" y="1629473"/>
                  </a:lnTo>
                  <a:lnTo>
                    <a:pt x="33616" y="1663954"/>
                  </a:lnTo>
                  <a:lnTo>
                    <a:pt x="58420" y="1694180"/>
                  </a:lnTo>
                  <a:lnTo>
                    <a:pt x="88646" y="1718983"/>
                  </a:lnTo>
                  <a:lnTo>
                    <a:pt x="123126" y="1737410"/>
                  </a:lnTo>
                  <a:lnTo>
                    <a:pt x="160540" y="1748764"/>
                  </a:lnTo>
                  <a:lnTo>
                    <a:pt x="199453" y="1752600"/>
                  </a:lnTo>
                  <a:lnTo>
                    <a:pt x="4724971" y="1752600"/>
                  </a:lnTo>
                  <a:lnTo>
                    <a:pt x="4763871" y="1748764"/>
                  </a:lnTo>
                  <a:lnTo>
                    <a:pt x="4801298" y="1737410"/>
                  </a:lnTo>
                  <a:lnTo>
                    <a:pt x="4835779" y="1718983"/>
                  </a:lnTo>
                  <a:lnTo>
                    <a:pt x="4866005" y="1694180"/>
                  </a:lnTo>
                  <a:lnTo>
                    <a:pt x="4890808" y="1663954"/>
                  </a:lnTo>
                  <a:lnTo>
                    <a:pt x="4909235" y="1629473"/>
                  </a:lnTo>
                  <a:lnTo>
                    <a:pt x="4920589" y="1592046"/>
                  </a:lnTo>
                  <a:lnTo>
                    <a:pt x="4924425" y="1553133"/>
                  </a:lnTo>
                  <a:lnTo>
                    <a:pt x="4924425" y="199466"/>
                  </a:lnTo>
                  <a:lnTo>
                    <a:pt x="4920589" y="160540"/>
                  </a:lnTo>
                  <a:lnTo>
                    <a:pt x="4909235" y="123126"/>
                  </a:lnTo>
                  <a:lnTo>
                    <a:pt x="4890808" y="88646"/>
                  </a:lnTo>
                  <a:lnTo>
                    <a:pt x="4866005" y="58420"/>
                  </a:lnTo>
                  <a:lnTo>
                    <a:pt x="4835779" y="33616"/>
                  </a:lnTo>
                  <a:lnTo>
                    <a:pt x="4801298" y="15176"/>
                  </a:lnTo>
                  <a:lnTo>
                    <a:pt x="4763871" y="3835"/>
                  </a:lnTo>
                  <a:lnTo>
                    <a:pt x="4724971" y="0"/>
                  </a:lnTo>
                  <a:close/>
                </a:path>
              </a:pathLst>
            </a:custGeom>
            <a:solidFill>
              <a:srgbClr val="09081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10">
              <a:extLst>
                <a:ext uri="{FF2B5EF4-FFF2-40B4-BE49-F238E27FC236}">
                  <a16:creationId xmlns:a16="http://schemas.microsoft.com/office/drawing/2014/main" id="{F883915A-B0D5-B6F1-ABE6-19180F1A4652}"/>
                </a:ext>
              </a:extLst>
            </p:cNvPr>
            <p:cNvSpPr/>
            <p:nvPr/>
          </p:nvSpPr>
          <p:spPr>
            <a:xfrm>
              <a:off x="5810250" y="1952624"/>
              <a:ext cx="4924425" cy="1752600"/>
            </a:xfrm>
            <a:custGeom>
              <a:avLst/>
              <a:gdLst/>
              <a:ahLst/>
              <a:cxnLst/>
              <a:rect l="l" t="t" r="r" b="b"/>
              <a:pathLst>
                <a:path w="4924425" h="1752600">
                  <a:moveTo>
                    <a:pt x="0" y="1553133"/>
                  </a:moveTo>
                  <a:lnTo>
                    <a:pt x="0" y="199466"/>
                  </a:lnTo>
                  <a:lnTo>
                    <a:pt x="238" y="189662"/>
                  </a:lnTo>
                  <a:lnTo>
                    <a:pt x="5980" y="150979"/>
                  </a:lnTo>
                  <a:lnTo>
                    <a:pt x="19150" y="114170"/>
                  </a:lnTo>
                  <a:lnTo>
                    <a:pt x="39260" y="80628"/>
                  </a:lnTo>
                  <a:lnTo>
                    <a:pt x="65518" y="51662"/>
                  </a:lnTo>
                  <a:lnTo>
                    <a:pt x="96930" y="28371"/>
                  </a:lnTo>
                  <a:lnTo>
                    <a:pt x="132272" y="11652"/>
                  </a:lnTo>
                  <a:lnTo>
                    <a:pt x="170201" y="2153"/>
                  </a:lnTo>
                  <a:lnTo>
                    <a:pt x="199453" y="0"/>
                  </a:lnTo>
                  <a:lnTo>
                    <a:pt x="4724971" y="0"/>
                  </a:lnTo>
                  <a:lnTo>
                    <a:pt x="4763871" y="3835"/>
                  </a:lnTo>
                  <a:lnTo>
                    <a:pt x="4801298" y="15176"/>
                  </a:lnTo>
                  <a:lnTo>
                    <a:pt x="4835779" y="33616"/>
                  </a:lnTo>
                  <a:lnTo>
                    <a:pt x="4866005" y="58420"/>
                  </a:lnTo>
                  <a:lnTo>
                    <a:pt x="4890808" y="88646"/>
                  </a:lnTo>
                  <a:lnTo>
                    <a:pt x="4909235" y="123126"/>
                  </a:lnTo>
                  <a:lnTo>
                    <a:pt x="4920589" y="160540"/>
                  </a:lnTo>
                  <a:lnTo>
                    <a:pt x="4924425" y="199466"/>
                  </a:lnTo>
                  <a:lnTo>
                    <a:pt x="4924425" y="1553133"/>
                  </a:lnTo>
                  <a:lnTo>
                    <a:pt x="4920589" y="1592046"/>
                  </a:lnTo>
                  <a:lnTo>
                    <a:pt x="4909235" y="1629473"/>
                  </a:lnTo>
                  <a:lnTo>
                    <a:pt x="4890808" y="1663954"/>
                  </a:lnTo>
                  <a:lnTo>
                    <a:pt x="4866005" y="1694180"/>
                  </a:lnTo>
                  <a:lnTo>
                    <a:pt x="4835779" y="1718983"/>
                  </a:lnTo>
                  <a:lnTo>
                    <a:pt x="4801298" y="1737410"/>
                  </a:lnTo>
                  <a:lnTo>
                    <a:pt x="4763871" y="1748764"/>
                  </a:lnTo>
                  <a:lnTo>
                    <a:pt x="4724971" y="1752600"/>
                  </a:lnTo>
                  <a:lnTo>
                    <a:pt x="199453" y="1752600"/>
                  </a:lnTo>
                  <a:lnTo>
                    <a:pt x="160540" y="1748764"/>
                  </a:lnTo>
                  <a:lnTo>
                    <a:pt x="123126" y="1737410"/>
                  </a:lnTo>
                  <a:lnTo>
                    <a:pt x="88646" y="1718983"/>
                  </a:lnTo>
                  <a:lnTo>
                    <a:pt x="58420" y="1694180"/>
                  </a:lnTo>
                  <a:lnTo>
                    <a:pt x="33616" y="1663954"/>
                  </a:lnTo>
                  <a:lnTo>
                    <a:pt x="15176" y="1629473"/>
                  </a:lnTo>
                  <a:lnTo>
                    <a:pt x="3835" y="1592046"/>
                  </a:lnTo>
                  <a:lnTo>
                    <a:pt x="0" y="1553133"/>
                  </a:lnTo>
                  <a:close/>
                </a:path>
              </a:pathLst>
            </a:custGeom>
            <a:ln w="19050">
              <a:solidFill>
                <a:srgbClr val="29DDD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" name="object 2" descr="$PPTXTitle"/>
          <p:cNvSpPr txBox="1">
            <a:spLocks noGrp="1"/>
          </p:cNvSpPr>
          <p:nvPr>
            <p:ph type="title"/>
          </p:nvPr>
        </p:nvSpPr>
        <p:spPr>
          <a:xfrm>
            <a:off x="667162" y="336702"/>
            <a:ext cx="6922770" cy="827887"/>
          </a:xfrm>
          <a:prstGeom prst="rect">
            <a:avLst/>
          </a:prstGeom>
        </p:spPr>
        <p:txBody>
          <a:bodyPr vert="horz" wrap="square" lIns="0" tIns="2102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4000" spc="-110" dirty="0"/>
              <a:t>The</a:t>
            </a:r>
            <a:r>
              <a:rPr sz="4000" spc="-325" dirty="0"/>
              <a:t> </a:t>
            </a:r>
            <a:r>
              <a:rPr sz="4000" spc="-105" dirty="0"/>
              <a:t>Problem:</a:t>
            </a:r>
            <a:r>
              <a:rPr sz="4000" spc="-325" dirty="0"/>
              <a:t> </a:t>
            </a:r>
            <a:r>
              <a:rPr sz="4000" spc="-125" dirty="0"/>
              <a:t>Why</a:t>
            </a:r>
            <a:r>
              <a:rPr sz="4000" spc="-320" dirty="0"/>
              <a:t> </a:t>
            </a:r>
            <a:r>
              <a:rPr sz="4000" spc="-65" dirty="0"/>
              <a:t>Upgrade?</a:t>
            </a:r>
            <a:endParaRPr sz="4000" dirty="0"/>
          </a:p>
        </p:txBody>
      </p:sp>
      <p:sp>
        <p:nvSpPr>
          <p:cNvPr id="3" name="object 3"/>
          <p:cNvSpPr txBox="1"/>
          <p:nvPr/>
        </p:nvSpPr>
        <p:spPr>
          <a:xfrm>
            <a:off x="675629" y="1299844"/>
            <a:ext cx="3615054" cy="3822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350" b="1" spc="-110" dirty="0">
                <a:solidFill>
                  <a:srgbClr val="F0FCFF"/>
                </a:solidFill>
                <a:latin typeface="Tahoma"/>
                <a:cs typeface="Tahoma"/>
              </a:rPr>
              <a:t>The</a:t>
            </a:r>
            <a:r>
              <a:rPr sz="2350" b="1" spc="-254" dirty="0">
                <a:solidFill>
                  <a:srgbClr val="F0FCFF"/>
                </a:solidFill>
                <a:latin typeface="Tahoma"/>
                <a:cs typeface="Tahoma"/>
              </a:rPr>
              <a:t> </a:t>
            </a:r>
            <a:r>
              <a:rPr sz="2350" b="1" spc="-90" dirty="0">
                <a:solidFill>
                  <a:srgbClr val="F0FCFF"/>
                </a:solidFill>
                <a:latin typeface="Tahoma"/>
                <a:cs typeface="Tahoma"/>
              </a:rPr>
              <a:t>"Flat</a:t>
            </a:r>
            <a:r>
              <a:rPr sz="2350" b="1" spc="-250" dirty="0">
                <a:solidFill>
                  <a:srgbClr val="F0FCFF"/>
                </a:solidFill>
                <a:latin typeface="Tahoma"/>
                <a:cs typeface="Tahoma"/>
              </a:rPr>
              <a:t> </a:t>
            </a:r>
            <a:r>
              <a:rPr sz="2350" b="1" spc="-85" dirty="0">
                <a:solidFill>
                  <a:srgbClr val="F0FCFF"/>
                </a:solidFill>
                <a:latin typeface="Tahoma"/>
                <a:cs typeface="Tahoma"/>
              </a:rPr>
              <a:t>Network"</a:t>
            </a:r>
            <a:r>
              <a:rPr sz="2350" b="1" spc="-250" dirty="0">
                <a:solidFill>
                  <a:srgbClr val="F0FCFF"/>
                </a:solidFill>
                <a:latin typeface="Tahoma"/>
                <a:cs typeface="Tahoma"/>
              </a:rPr>
              <a:t> </a:t>
            </a:r>
            <a:r>
              <a:rPr sz="2350" b="1" spc="-10" dirty="0">
                <a:solidFill>
                  <a:srgbClr val="F0FCFF"/>
                </a:solidFill>
                <a:latin typeface="Tahoma"/>
                <a:cs typeface="Tahoma"/>
              </a:rPr>
              <a:t>Chaos</a:t>
            </a:r>
            <a:endParaRPr sz="2350" dirty="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685800" y="1943099"/>
            <a:ext cx="4943475" cy="1771650"/>
            <a:chOff x="685800" y="1943099"/>
            <a:chExt cx="4943475" cy="1771650"/>
          </a:xfrm>
        </p:grpSpPr>
        <p:sp>
          <p:nvSpPr>
            <p:cNvPr id="5" name="object 5"/>
            <p:cNvSpPr/>
            <p:nvPr/>
          </p:nvSpPr>
          <p:spPr>
            <a:xfrm>
              <a:off x="695325" y="1952624"/>
              <a:ext cx="4924425" cy="1752600"/>
            </a:xfrm>
            <a:custGeom>
              <a:avLst/>
              <a:gdLst/>
              <a:ahLst/>
              <a:cxnLst/>
              <a:rect l="l" t="t" r="r" b="b"/>
              <a:pathLst>
                <a:path w="4924425" h="1752600">
                  <a:moveTo>
                    <a:pt x="4724971" y="0"/>
                  </a:moveTo>
                  <a:lnTo>
                    <a:pt x="199459" y="0"/>
                  </a:lnTo>
                  <a:lnTo>
                    <a:pt x="189660" y="238"/>
                  </a:lnTo>
                  <a:lnTo>
                    <a:pt x="150982" y="5980"/>
                  </a:lnTo>
                  <a:lnTo>
                    <a:pt x="114169" y="19150"/>
                  </a:lnTo>
                  <a:lnTo>
                    <a:pt x="80632" y="39260"/>
                  </a:lnTo>
                  <a:lnTo>
                    <a:pt x="51660" y="65516"/>
                  </a:lnTo>
                  <a:lnTo>
                    <a:pt x="28369" y="96930"/>
                  </a:lnTo>
                  <a:lnTo>
                    <a:pt x="11653" y="132272"/>
                  </a:lnTo>
                  <a:lnTo>
                    <a:pt x="2158" y="170201"/>
                  </a:lnTo>
                  <a:lnTo>
                    <a:pt x="0" y="199466"/>
                  </a:lnTo>
                  <a:lnTo>
                    <a:pt x="0" y="1553133"/>
                  </a:lnTo>
                  <a:lnTo>
                    <a:pt x="3835" y="1592046"/>
                  </a:lnTo>
                  <a:lnTo>
                    <a:pt x="15180" y="1629473"/>
                  </a:lnTo>
                  <a:lnTo>
                    <a:pt x="33615" y="1663954"/>
                  </a:lnTo>
                  <a:lnTo>
                    <a:pt x="58420" y="1694180"/>
                  </a:lnTo>
                  <a:lnTo>
                    <a:pt x="88647" y="1718983"/>
                  </a:lnTo>
                  <a:lnTo>
                    <a:pt x="123130" y="1737410"/>
                  </a:lnTo>
                  <a:lnTo>
                    <a:pt x="160545" y="1748764"/>
                  </a:lnTo>
                  <a:lnTo>
                    <a:pt x="199459" y="1752600"/>
                  </a:lnTo>
                  <a:lnTo>
                    <a:pt x="4724971" y="1752600"/>
                  </a:lnTo>
                  <a:lnTo>
                    <a:pt x="4763884" y="1748764"/>
                  </a:lnTo>
                  <a:lnTo>
                    <a:pt x="4801298" y="1737410"/>
                  </a:lnTo>
                  <a:lnTo>
                    <a:pt x="4835779" y="1718983"/>
                  </a:lnTo>
                  <a:lnTo>
                    <a:pt x="4866005" y="1694180"/>
                  </a:lnTo>
                  <a:lnTo>
                    <a:pt x="4890808" y="1663954"/>
                  </a:lnTo>
                  <a:lnTo>
                    <a:pt x="4909235" y="1629473"/>
                  </a:lnTo>
                  <a:lnTo>
                    <a:pt x="4920589" y="1592046"/>
                  </a:lnTo>
                  <a:lnTo>
                    <a:pt x="4924425" y="1553133"/>
                  </a:lnTo>
                  <a:lnTo>
                    <a:pt x="4924425" y="199466"/>
                  </a:lnTo>
                  <a:lnTo>
                    <a:pt x="4920589" y="160540"/>
                  </a:lnTo>
                  <a:lnTo>
                    <a:pt x="4909235" y="123126"/>
                  </a:lnTo>
                  <a:lnTo>
                    <a:pt x="4890808" y="88646"/>
                  </a:lnTo>
                  <a:lnTo>
                    <a:pt x="4866005" y="58420"/>
                  </a:lnTo>
                  <a:lnTo>
                    <a:pt x="4835779" y="33616"/>
                  </a:lnTo>
                  <a:lnTo>
                    <a:pt x="4801298" y="15176"/>
                  </a:lnTo>
                  <a:lnTo>
                    <a:pt x="4763884" y="3835"/>
                  </a:lnTo>
                  <a:lnTo>
                    <a:pt x="4724971" y="0"/>
                  </a:lnTo>
                  <a:close/>
                </a:path>
              </a:pathLst>
            </a:custGeom>
            <a:solidFill>
              <a:srgbClr val="09081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695325" y="1952624"/>
              <a:ext cx="4924425" cy="1752600"/>
            </a:xfrm>
            <a:custGeom>
              <a:avLst/>
              <a:gdLst/>
              <a:ahLst/>
              <a:cxnLst/>
              <a:rect l="l" t="t" r="r" b="b"/>
              <a:pathLst>
                <a:path w="4924425" h="1752600">
                  <a:moveTo>
                    <a:pt x="0" y="1553133"/>
                  </a:moveTo>
                  <a:lnTo>
                    <a:pt x="0" y="199466"/>
                  </a:lnTo>
                  <a:lnTo>
                    <a:pt x="239" y="189662"/>
                  </a:lnTo>
                  <a:lnTo>
                    <a:pt x="5980" y="150979"/>
                  </a:lnTo>
                  <a:lnTo>
                    <a:pt x="19153" y="114170"/>
                  </a:lnTo>
                  <a:lnTo>
                    <a:pt x="39258" y="80628"/>
                  </a:lnTo>
                  <a:lnTo>
                    <a:pt x="65519" y="51662"/>
                  </a:lnTo>
                  <a:lnTo>
                    <a:pt x="96927" y="28371"/>
                  </a:lnTo>
                  <a:lnTo>
                    <a:pt x="132274" y="11652"/>
                  </a:lnTo>
                  <a:lnTo>
                    <a:pt x="170204" y="2153"/>
                  </a:lnTo>
                  <a:lnTo>
                    <a:pt x="199459" y="0"/>
                  </a:lnTo>
                  <a:lnTo>
                    <a:pt x="4724971" y="0"/>
                  </a:lnTo>
                  <a:lnTo>
                    <a:pt x="4763884" y="3835"/>
                  </a:lnTo>
                  <a:lnTo>
                    <a:pt x="4801298" y="15176"/>
                  </a:lnTo>
                  <a:lnTo>
                    <a:pt x="4835779" y="33616"/>
                  </a:lnTo>
                  <a:lnTo>
                    <a:pt x="4866005" y="58420"/>
                  </a:lnTo>
                  <a:lnTo>
                    <a:pt x="4890808" y="88646"/>
                  </a:lnTo>
                  <a:lnTo>
                    <a:pt x="4909235" y="123126"/>
                  </a:lnTo>
                  <a:lnTo>
                    <a:pt x="4920589" y="160540"/>
                  </a:lnTo>
                  <a:lnTo>
                    <a:pt x="4924425" y="199466"/>
                  </a:lnTo>
                  <a:lnTo>
                    <a:pt x="4924425" y="1553133"/>
                  </a:lnTo>
                  <a:lnTo>
                    <a:pt x="4920589" y="1592046"/>
                  </a:lnTo>
                  <a:lnTo>
                    <a:pt x="4909235" y="1629473"/>
                  </a:lnTo>
                  <a:lnTo>
                    <a:pt x="4890808" y="1663954"/>
                  </a:lnTo>
                  <a:lnTo>
                    <a:pt x="4866005" y="1694180"/>
                  </a:lnTo>
                  <a:lnTo>
                    <a:pt x="4835779" y="1718983"/>
                  </a:lnTo>
                  <a:lnTo>
                    <a:pt x="4801298" y="1737410"/>
                  </a:lnTo>
                  <a:lnTo>
                    <a:pt x="4763884" y="1748764"/>
                  </a:lnTo>
                  <a:lnTo>
                    <a:pt x="4724971" y="1752600"/>
                  </a:lnTo>
                  <a:lnTo>
                    <a:pt x="199459" y="1752600"/>
                  </a:lnTo>
                  <a:lnTo>
                    <a:pt x="160545" y="1748764"/>
                  </a:lnTo>
                  <a:lnTo>
                    <a:pt x="123130" y="1737410"/>
                  </a:lnTo>
                  <a:lnTo>
                    <a:pt x="88647" y="1718983"/>
                  </a:lnTo>
                  <a:lnTo>
                    <a:pt x="58420" y="1694180"/>
                  </a:lnTo>
                  <a:lnTo>
                    <a:pt x="33615" y="1663954"/>
                  </a:lnTo>
                  <a:lnTo>
                    <a:pt x="15180" y="1629473"/>
                  </a:lnTo>
                  <a:lnTo>
                    <a:pt x="3835" y="1592046"/>
                  </a:lnTo>
                  <a:lnTo>
                    <a:pt x="0" y="1553133"/>
                  </a:lnTo>
                  <a:close/>
                </a:path>
              </a:pathLst>
            </a:custGeom>
            <a:ln w="19050">
              <a:solidFill>
                <a:srgbClr val="15FFB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861814" y="2106612"/>
            <a:ext cx="4563110" cy="1415067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b="1" spc="-40" dirty="0">
                <a:solidFill>
                  <a:srgbClr val="E0E4E6"/>
                </a:solidFill>
                <a:latin typeface="Tahoma"/>
                <a:cs typeface="Tahoma"/>
              </a:rPr>
              <a:t>Legacy</a:t>
            </a:r>
            <a:r>
              <a:rPr b="1" spc="-15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b="1" spc="-20" dirty="0">
                <a:solidFill>
                  <a:srgbClr val="E0E4E6"/>
                </a:solidFill>
                <a:latin typeface="Tahoma"/>
                <a:cs typeface="Tahoma"/>
              </a:rPr>
              <a:t>Issue</a:t>
            </a:r>
            <a:endParaRPr dirty="0">
              <a:latin typeface="Tahoma"/>
              <a:cs typeface="Tahoma"/>
            </a:endParaRPr>
          </a:p>
          <a:p>
            <a:pPr marL="12700" marR="5080">
              <a:lnSpc>
                <a:spcPct val="134600"/>
              </a:lnSpc>
              <a:spcBef>
                <a:spcPts val="645"/>
              </a:spcBef>
            </a:pPr>
            <a:r>
              <a:rPr sz="1300" spc="-50" dirty="0">
                <a:solidFill>
                  <a:srgbClr val="E0E4E6"/>
                </a:solidFill>
                <a:latin typeface="Tahoma"/>
                <a:cs typeface="Tahoma"/>
              </a:rPr>
              <a:t>Many</a:t>
            </a:r>
            <a:r>
              <a:rPr sz="1300" spc="-114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campuses</a:t>
            </a:r>
            <a:r>
              <a:rPr sz="1300" spc="-10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traditionally</a:t>
            </a:r>
            <a:r>
              <a:rPr sz="1300" spc="-10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operate</a:t>
            </a:r>
            <a:r>
              <a:rPr sz="1300" spc="-10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with</a:t>
            </a:r>
            <a:r>
              <a:rPr sz="1300" spc="-10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60" dirty="0">
                <a:solidFill>
                  <a:srgbClr val="E0E4E6"/>
                </a:solidFill>
                <a:latin typeface="Tahoma"/>
                <a:cs typeface="Tahoma"/>
              </a:rPr>
              <a:t>"flat"</a:t>
            </a:r>
            <a:r>
              <a:rPr sz="1300" spc="-10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networks</a:t>
            </a:r>
            <a:r>
              <a:rPr sz="1300" spc="-10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where </a:t>
            </a:r>
            <a:r>
              <a:rPr sz="1300" spc="-20" dirty="0">
                <a:solidFill>
                  <a:srgbClr val="E0E4E6"/>
                </a:solidFill>
                <a:latin typeface="Tahoma"/>
                <a:cs typeface="Tahoma"/>
              </a:rPr>
              <a:t>all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devices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reside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in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30" dirty="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single,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undifferentiated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broadcast</a:t>
            </a:r>
            <a:r>
              <a:rPr sz="1300" spc="50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20" dirty="0">
                <a:solidFill>
                  <a:srgbClr val="E0E4E6"/>
                </a:solidFill>
                <a:latin typeface="Tahoma"/>
                <a:cs typeface="Tahoma"/>
              </a:rPr>
              <a:t>domain.</a:t>
            </a:r>
            <a:r>
              <a:rPr sz="1300" spc="-10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This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creates</a:t>
            </a:r>
            <a:r>
              <a:rPr sz="1300" spc="-10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30" dirty="0">
                <a:solidFill>
                  <a:srgbClr val="E0E4E6"/>
                </a:solidFill>
                <a:latin typeface="Tahoma"/>
                <a:cs typeface="Tahoma"/>
              </a:rPr>
              <a:t>an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environment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akin</a:t>
            </a:r>
            <a:r>
              <a:rPr sz="1300" spc="-10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30" dirty="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1300" spc="-10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single,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chaotic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room</a:t>
            </a:r>
            <a:r>
              <a:rPr sz="1300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where</a:t>
            </a:r>
            <a:r>
              <a:rPr sz="1300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everyone</a:t>
            </a:r>
            <a:r>
              <a:rPr sz="1300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can</a:t>
            </a:r>
            <a:r>
              <a:rPr sz="1300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hear</a:t>
            </a:r>
            <a:r>
              <a:rPr sz="1300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everything.</a:t>
            </a:r>
            <a:endParaRPr sz="1300" dirty="0">
              <a:latin typeface="Tahoma"/>
              <a:cs typeface="Tahoma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5800725" y="1943099"/>
            <a:ext cx="4943475" cy="1771650"/>
            <a:chOff x="5800725" y="1943099"/>
            <a:chExt cx="4943475" cy="1771650"/>
          </a:xfrm>
        </p:grpSpPr>
        <p:sp>
          <p:nvSpPr>
            <p:cNvPr id="9" name="object 9"/>
            <p:cNvSpPr/>
            <p:nvPr/>
          </p:nvSpPr>
          <p:spPr>
            <a:xfrm>
              <a:off x="5810250" y="1952624"/>
              <a:ext cx="4924425" cy="1752600"/>
            </a:xfrm>
            <a:custGeom>
              <a:avLst/>
              <a:gdLst/>
              <a:ahLst/>
              <a:cxnLst/>
              <a:rect l="l" t="t" r="r" b="b"/>
              <a:pathLst>
                <a:path w="4924425" h="1752600">
                  <a:moveTo>
                    <a:pt x="4724971" y="0"/>
                  </a:moveTo>
                  <a:lnTo>
                    <a:pt x="199453" y="0"/>
                  </a:lnTo>
                  <a:lnTo>
                    <a:pt x="189656" y="238"/>
                  </a:lnTo>
                  <a:lnTo>
                    <a:pt x="150979" y="5980"/>
                  </a:lnTo>
                  <a:lnTo>
                    <a:pt x="114170" y="19150"/>
                  </a:lnTo>
                  <a:lnTo>
                    <a:pt x="80633" y="39260"/>
                  </a:lnTo>
                  <a:lnTo>
                    <a:pt x="51662" y="65516"/>
                  </a:lnTo>
                  <a:lnTo>
                    <a:pt x="28371" y="96930"/>
                  </a:lnTo>
                  <a:lnTo>
                    <a:pt x="11652" y="132272"/>
                  </a:lnTo>
                  <a:lnTo>
                    <a:pt x="2153" y="170201"/>
                  </a:lnTo>
                  <a:lnTo>
                    <a:pt x="0" y="199466"/>
                  </a:lnTo>
                  <a:lnTo>
                    <a:pt x="0" y="1553133"/>
                  </a:lnTo>
                  <a:lnTo>
                    <a:pt x="3835" y="1592046"/>
                  </a:lnTo>
                  <a:lnTo>
                    <a:pt x="15176" y="1629473"/>
                  </a:lnTo>
                  <a:lnTo>
                    <a:pt x="33616" y="1663954"/>
                  </a:lnTo>
                  <a:lnTo>
                    <a:pt x="58420" y="1694180"/>
                  </a:lnTo>
                  <a:lnTo>
                    <a:pt x="88646" y="1718983"/>
                  </a:lnTo>
                  <a:lnTo>
                    <a:pt x="123126" y="1737410"/>
                  </a:lnTo>
                  <a:lnTo>
                    <a:pt x="160540" y="1748764"/>
                  </a:lnTo>
                  <a:lnTo>
                    <a:pt x="199453" y="1752600"/>
                  </a:lnTo>
                  <a:lnTo>
                    <a:pt x="4724971" y="1752600"/>
                  </a:lnTo>
                  <a:lnTo>
                    <a:pt x="4763871" y="1748764"/>
                  </a:lnTo>
                  <a:lnTo>
                    <a:pt x="4801298" y="1737410"/>
                  </a:lnTo>
                  <a:lnTo>
                    <a:pt x="4835779" y="1718983"/>
                  </a:lnTo>
                  <a:lnTo>
                    <a:pt x="4866005" y="1694180"/>
                  </a:lnTo>
                  <a:lnTo>
                    <a:pt x="4890808" y="1663954"/>
                  </a:lnTo>
                  <a:lnTo>
                    <a:pt x="4909235" y="1629473"/>
                  </a:lnTo>
                  <a:lnTo>
                    <a:pt x="4920589" y="1592046"/>
                  </a:lnTo>
                  <a:lnTo>
                    <a:pt x="4924425" y="1553133"/>
                  </a:lnTo>
                  <a:lnTo>
                    <a:pt x="4924425" y="199466"/>
                  </a:lnTo>
                  <a:lnTo>
                    <a:pt x="4920589" y="160540"/>
                  </a:lnTo>
                  <a:lnTo>
                    <a:pt x="4909235" y="123126"/>
                  </a:lnTo>
                  <a:lnTo>
                    <a:pt x="4890808" y="88646"/>
                  </a:lnTo>
                  <a:lnTo>
                    <a:pt x="4866005" y="58420"/>
                  </a:lnTo>
                  <a:lnTo>
                    <a:pt x="4835779" y="33616"/>
                  </a:lnTo>
                  <a:lnTo>
                    <a:pt x="4801298" y="15176"/>
                  </a:lnTo>
                  <a:lnTo>
                    <a:pt x="4763871" y="3835"/>
                  </a:lnTo>
                  <a:lnTo>
                    <a:pt x="4724971" y="0"/>
                  </a:lnTo>
                  <a:close/>
                </a:path>
              </a:pathLst>
            </a:custGeom>
            <a:solidFill>
              <a:srgbClr val="09081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5810250" y="1952624"/>
              <a:ext cx="4924425" cy="1752600"/>
            </a:xfrm>
            <a:custGeom>
              <a:avLst/>
              <a:gdLst/>
              <a:ahLst/>
              <a:cxnLst/>
              <a:rect l="l" t="t" r="r" b="b"/>
              <a:pathLst>
                <a:path w="4924425" h="1752600">
                  <a:moveTo>
                    <a:pt x="0" y="1553133"/>
                  </a:moveTo>
                  <a:lnTo>
                    <a:pt x="0" y="199466"/>
                  </a:lnTo>
                  <a:lnTo>
                    <a:pt x="238" y="189662"/>
                  </a:lnTo>
                  <a:lnTo>
                    <a:pt x="5980" y="150979"/>
                  </a:lnTo>
                  <a:lnTo>
                    <a:pt x="19150" y="114170"/>
                  </a:lnTo>
                  <a:lnTo>
                    <a:pt x="39260" y="80628"/>
                  </a:lnTo>
                  <a:lnTo>
                    <a:pt x="65518" y="51662"/>
                  </a:lnTo>
                  <a:lnTo>
                    <a:pt x="96930" y="28371"/>
                  </a:lnTo>
                  <a:lnTo>
                    <a:pt x="132272" y="11652"/>
                  </a:lnTo>
                  <a:lnTo>
                    <a:pt x="170201" y="2153"/>
                  </a:lnTo>
                  <a:lnTo>
                    <a:pt x="199453" y="0"/>
                  </a:lnTo>
                  <a:lnTo>
                    <a:pt x="4724971" y="0"/>
                  </a:lnTo>
                  <a:lnTo>
                    <a:pt x="4763871" y="3835"/>
                  </a:lnTo>
                  <a:lnTo>
                    <a:pt x="4801298" y="15176"/>
                  </a:lnTo>
                  <a:lnTo>
                    <a:pt x="4835779" y="33616"/>
                  </a:lnTo>
                  <a:lnTo>
                    <a:pt x="4866005" y="58420"/>
                  </a:lnTo>
                  <a:lnTo>
                    <a:pt x="4890808" y="88646"/>
                  </a:lnTo>
                  <a:lnTo>
                    <a:pt x="4909235" y="123126"/>
                  </a:lnTo>
                  <a:lnTo>
                    <a:pt x="4920589" y="160540"/>
                  </a:lnTo>
                  <a:lnTo>
                    <a:pt x="4924425" y="199466"/>
                  </a:lnTo>
                  <a:lnTo>
                    <a:pt x="4924425" y="1553133"/>
                  </a:lnTo>
                  <a:lnTo>
                    <a:pt x="4920589" y="1592046"/>
                  </a:lnTo>
                  <a:lnTo>
                    <a:pt x="4909235" y="1629473"/>
                  </a:lnTo>
                  <a:lnTo>
                    <a:pt x="4890808" y="1663954"/>
                  </a:lnTo>
                  <a:lnTo>
                    <a:pt x="4866005" y="1694180"/>
                  </a:lnTo>
                  <a:lnTo>
                    <a:pt x="4835779" y="1718983"/>
                  </a:lnTo>
                  <a:lnTo>
                    <a:pt x="4801298" y="1737410"/>
                  </a:lnTo>
                  <a:lnTo>
                    <a:pt x="4763871" y="1748764"/>
                  </a:lnTo>
                  <a:lnTo>
                    <a:pt x="4724971" y="1752600"/>
                  </a:lnTo>
                  <a:lnTo>
                    <a:pt x="199453" y="1752600"/>
                  </a:lnTo>
                  <a:lnTo>
                    <a:pt x="160540" y="1748764"/>
                  </a:lnTo>
                  <a:lnTo>
                    <a:pt x="123126" y="1737410"/>
                  </a:lnTo>
                  <a:lnTo>
                    <a:pt x="88646" y="1718983"/>
                  </a:lnTo>
                  <a:lnTo>
                    <a:pt x="58420" y="1694180"/>
                  </a:lnTo>
                  <a:lnTo>
                    <a:pt x="33616" y="1663954"/>
                  </a:lnTo>
                  <a:lnTo>
                    <a:pt x="15176" y="1629473"/>
                  </a:lnTo>
                  <a:lnTo>
                    <a:pt x="3835" y="1592046"/>
                  </a:lnTo>
                  <a:lnTo>
                    <a:pt x="0" y="1553133"/>
                  </a:lnTo>
                  <a:close/>
                </a:path>
              </a:pathLst>
            </a:custGeom>
            <a:ln w="19050">
              <a:solidFill>
                <a:srgbClr val="29DDD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5971971" y="2106612"/>
            <a:ext cx="4536440" cy="14458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b="1" spc="-35" dirty="0">
                <a:solidFill>
                  <a:srgbClr val="E0E4E6"/>
                </a:solidFill>
                <a:latin typeface="Tahoma"/>
                <a:cs typeface="Tahoma"/>
              </a:rPr>
              <a:t>Broadcast</a:t>
            </a:r>
            <a:r>
              <a:rPr sz="1450" b="1" spc="-10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50" b="1" spc="-10" dirty="0">
                <a:solidFill>
                  <a:srgbClr val="E0E4E6"/>
                </a:solidFill>
                <a:latin typeface="Tahoma"/>
                <a:cs typeface="Tahoma"/>
              </a:rPr>
              <a:t>Storms</a:t>
            </a:r>
            <a:endParaRPr sz="1450" dirty="0">
              <a:latin typeface="Tahoma"/>
              <a:cs typeface="Tahoma"/>
            </a:endParaRPr>
          </a:p>
          <a:p>
            <a:pPr marL="12700" marR="5080">
              <a:lnSpc>
                <a:spcPct val="134600"/>
              </a:lnSpc>
              <a:spcBef>
                <a:spcPts val="645"/>
              </a:spcBef>
            </a:pP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Excessive</a:t>
            </a:r>
            <a:r>
              <a:rPr sz="1300" spc="-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broadcast</a:t>
            </a:r>
            <a:r>
              <a:rPr sz="1300" spc="-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traffic,</a:t>
            </a:r>
            <a:r>
              <a:rPr sz="1300" spc="-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such</a:t>
            </a:r>
            <a:r>
              <a:rPr sz="1300" spc="-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as</a:t>
            </a:r>
            <a:r>
              <a:rPr sz="1300" spc="-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ARP</a:t>
            </a:r>
            <a:r>
              <a:rPr sz="1300" spc="-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requests,</a:t>
            </a:r>
            <a:r>
              <a:rPr sz="1300" spc="-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inundates </a:t>
            </a:r>
            <a:r>
              <a:rPr sz="1300" spc="-20" dirty="0">
                <a:solidFill>
                  <a:srgbClr val="E0E4E6"/>
                </a:solidFill>
                <a:latin typeface="Tahoma"/>
                <a:cs typeface="Tahoma"/>
              </a:rPr>
              <a:t>all</a:t>
            </a:r>
            <a:r>
              <a:rPr sz="130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network</a:t>
            </a:r>
            <a:r>
              <a:rPr sz="130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devices.</a:t>
            </a:r>
            <a:r>
              <a:rPr sz="130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This</a:t>
            </a:r>
            <a:r>
              <a:rPr sz="130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leads</a:t>
            </a:r>
            <a:r>
              <a:rPr sz="130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130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severe</a:t>
            </a:r>
            <a:r>
              <a:rPr sz="130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congestion</a:t>
            </a:r>
            <a:r>
              <a:rPr sz="130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25" dirty="0">
                <a:solidFill>
                  <a:srgbClr val="E0E4E6"/>
                </a:solidFill>
                <a:latin typeface="Tahoma"/>
                <a:cs typeface="Tahoma"/>
              </a:rPr>
              <a:t>and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dramatically</a:t>
            </a:r>
            <a:r>
              <a:rPr sz="1300" spc="-10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slows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25" dirty="0">
                <a:solidFill>
                  <a:srgbClr val="E0E4E6"/>
                </a:solidFill>
                <a:latin typeface="Tahoma"/>
                <a:cs typeface="Tahoma"/>
              </a:rPr>
              <a:t>down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data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transmission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25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20" dirty="0">
                <a:solidFill>
                  <a:srgbClr val="E0E4E6"/>
                </a:solidFill>
                <a:latin typeface="Tahoma"/>
                <a:cs typeface="Tahoma"/>
              </a:rPr>
              <a:t>overall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network performance,</a:t>
            </a:r>
            <a:r>
              <a:rPr sz="13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impacting</a:t>
            </a:r>
            <a:r>
              <a:rPr sz="13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user</a:t>
            </a:r>
            <a:r>
              <a:rPr sz="13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experience.</a:t>
            </a:r>
            <a:endParaRPr sz="1300" dirty="0">
              <a:latin typeface="Tahoma"/>
              <a:cs typeface="Tahoma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685800" y="3876675"/>
            <a:ext cx="4943475" cy="1781175"/>
            <a:chOff x="685800" y="3876675"/>
            <a:chExt cx="4943475" cy="1781175"/>
          </a:xfrm>
        </p:grpSpPr>
        <p:sp>
          <p:nvSpPr>
            <p:cNvPr id="13" name="object 13"/>
            <p:cNvSpPr/>
            <p:nvPr/>
          </p:nvSpPr>
          <p:spPr>
            <a:xfrm>
              <a:off x="695325" y="3886200"/>
              <a:ext cx="4924425" cy="1762125"/>
            </a:xfrm>
            <a:custGeom>
              <a:avLst/>
              <a:gdLst/>
              <a:ahLst/>
              <a:cxnLst/>
              <a:rect l="l" t="t" r="r" b="b"/>
              <a:pathLst>
                <a:path w="4924425" h="1762125">
                  <a:moveTo>
                    <a:pt x="4724971" y="0"/>
                  </a:moveTo>
                  <a:lnTo>
                    <a:pt x="199459" y="0"/>
                  </a:lnTo>
                  <a:lnTo>
                    <a:pt x="189660" y="238"/>
                  </a:lnTo>
                  <a:lnTo>
                    <a:pt x="150982" y="5980"/>
                  </a:lnTo>
                  <a:lnTo>
                    <a:pt x="114169" y="19150"/>
                  </a:lnTo>
                  <a:lnTo>
                    <a:pt x="80632" y="39260"/>
                  </a:lnTo>
                  <a:lnTo>
                    <a:pt x="51660" y="65516"/>
                  </a:lnTo>
                  <a:lnTo>
                    <a:pt x="28369" y="96930"/>
                  </a:lnTo>
                  <a:lnTo>
                    <a:pt x="11653" y="132272"/>
                  </a:lnTo>
                  <a:lnTo>
                    <a:pt x="2158" y="170201"/>
                  </a:lnTo>
                  <a:lnTo>
                    <a:pt x="0" y="199466"/>
                  </a:lnTo>
                  <a:lnTo>
                    <a:pt x="0" y="1562661"/>
                  </a:lnTo>
                  <a:lnTo>
                    <a:pt x="3835" y="1601575"/>
                  </a:lnTo>
                  <a:lnTo>
                    <a:pt x="15180" y="1638990"/>
                  </a:lnTo>
                  <a:lnTo>
                    <a:pt x="33615" y="1673479"/>
                  </a:lnTo>
                  <a:lnTo>
                    <a:pt x="58420" y="1703701"/>
                  </a:lnTo>
                  <a:lnTo>
                    <a:pt x="88647" y="1728505"/>
                  </a:lnTo>
                  <a:lnTo>
                    <a:pt x="123130" y="1746940"/>
                  </a:lnTo>
                  <a:lnTo>
                    <a:pt x="160545" y="1758290"/>
                  </a:lnTo>
                  <a:lnTo>
                    <a:pt x="199459" y="1762126"/>
                  </a:lnTo>
                  <a:lnTo>
                    <a:pt x="4724971" y="1762126"/>
                  </a:lnTo>
                  <a:lnTo>
                    <a:pt x="4763884" y="1758290"/>
                  </a:lnTo>
                  <a:lnTo>
                    <a:pt x="4801298" y="1746940"/>
                  </a:lnTo>
                  <a:lnTo>
                    <a:pt x="4835779" y="1728510"/>
                  </a:lnTo>
                  <a:lnTo>
                    <a:pt x="4866005" y="1703701"/>
                  </a:lnTo>
                  <a:lnTo>
                    <a:pt x="4890808" y="1673479"/>
                  </a:lnTo>
                  <a:lnTo>
                    <a:pt x="4909235" y="1638995"/>
                  </a:lnTo>
                  <a:lnTo>
                    <a:pt x="4920589" y="1601575"/>
                  </a:lnTo>
                  <a:lnTo>
                    <a:pt x="4924425" y="1562661"/>
                  </a:lnTo>
                  <a:lnTo>
                    <a:pt x="4924425" y="199466"/>
                  </a:lnTo>
                  <a:lnTo>
                    <a:pt x="4920589" y="160540"/>
                  </a:lnTo>
                  <a:lnTo>
                    <a:pt x="4909235" y="123126"/>
                  </a:lnTo>
                  <a:lnTo>
                    <a:pt x="4890808" y="88646"/>
                  </a:lnTo>
                  <a:lnTo>
                    <a:pt x="4866005" y="58420"/>
                  </a:lnTo>
                  <a:lnTo>
                    <a:pt x="4835779" y="33616"/>
                  </a:lnTo>
                  <a:lnTo>
                    <a:pt x="4801298" y="15176"/>
                  </a:lnTo>
                  <a:lnTo>
                    <a:pt x="4763884" y="3835"/>
                  </a:lnTo>
                  <a:lnTo>
                    <a:pt x="4724971" y="0"/>
                  </a:lnTo>
                  <a:close/>
                </a:path>
              </a:pathLst>
            </a:custGeom>
            <a:solidFill>
              <a:srgbClr val="09081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695325" y="3886200"/>
              <a:ext cx="4924425" cy="1762125"/>
            </a:xfrm>
            <a:custGeom>
              <a:avLst/>
              <a:gdLst/>
              <a:ahLst/>
              <a:cxnLst/>
              <a:rect l="l" t="t" r="r" b="b"/>
              <a:pathLst>
                <a:path w="4924425" h="1762125">
                  <a:moveTo>
                    <a:pt x="0" y="1562661"/>
                  </a:moveTo>
                  <a:lnTo>
                    <a:pt x="0" y="199466"/>
                  </a:lnTo>
                  <a:lnTo>
                    <a:pt x="239" y="189662"/>
                  </a:lnTo>
                  <a:lnTo>
                    <a:pt x="5980" y="150979"/>
                  </a:lnTo>
                  <a:lnTo>
                    <a:pt x="19153" y="114170"/>
                  </a:lnTo>
                  <a:lnTo>
                    <a:pt x="39258" y="80628"/>
                  </a:lnTo>
                  <a:lnTo>
                    <a:pt x="65519" y="51662"/>
                  </a:lnTo>
                  <a:lnTo>
                    <a:pt x="96927" y="28371"/>
                  </a:lnTo>
                  <a:lnTo>
                    <a:pt x="132274" y="11652"/>
                  </a:lnTo>
                  <a:lnTo>
                    <a:pt x="170204" y="2153"/>
                  </a:lnTo>
                  <a:lnTo>
                    <a:pt x="199459" y="0"/>
                  </a:lnTo>
                  <a:lnTo>
                    <a:pt x="4724971" y="0"/>
                  </a:lnTo>
                  <a:lnTo>
                    <a:pt x="4763884" y="3835"/>
                  </a:lnTo>
                  <a:lnTo>
                    <a:pt x="4801298" y="15176"/>
                  </a:lnTo>
                  <a:lnTo>
                    <a:pt x="4835779" y="33616"/>
                  </a:lnTo>
                  <a:lnTo>
                    <a:pt x="4866005" y="58420"/>
                  </a:lnTo>
                  <a:lnTo>
                    <a:pt x="4890808" y="88646"/>
                  </a:lnTo>
                  <a:lnTo>
                    <a:pt x="4909235" y="123126"/>
                  </a:lnTo>
                  <a:lnTo>
                    <a:pt x="4920589" y="160540"/>
                  </a:lnTo>
                  <a:lnTo>
                    <a:pt x="4924425" y="199466"/>
                  </a:lnTo>
                  <a:lnTo>
                    <a:pt x="4924425" y="1562661"/>
                  </a:lnTo>
                  <a:lnTo>
                    <a:pt x="4920589" y="1601575"/>
                  </a:lnTo>
                  <a:lnTo>
                    <a:pt x="4909235" y="1638995"/>
                  </a:lnTo>
                  <a:lnTo>
                    <a:pt x="4890808" y="1673479"/>
                  </a:lnTo>
                  <a:lnTo>
                    <a:pt x="4866005" y="1703701"/>
                  </a:lnTo>
                  <a:lnTo>
                    <a:pt x="4835779" y="1728510"/>
                  </a:lnTo>
                  <a:lnTo>
                    <a:pt x="4801298" y="1746940"/>
                  </a:lnTo>
                  <a:lnTo>
                    <a:pt x="4763884" y="1758290"/>
                  </a:lnTo>
                  <a:lnTo>
                    <a:pt x="4724971" y="1762126"/>
                  </a:lnTo>
                  <a:lnTo>
                    <a:pt x="199459" y="1762126"/>
                  </a:lnTo>
                  <a:lnTo>
                    <a:pt x="160545" y="1758290"/>
                  </a:lnTo>
                  <a:lnTo>
                    <a:pt x="123130" y="1746940"/>
                  </a:lnTo>
                  <a:lnTo>
                    <a:pt x="88647" y="1728505"/>
                  </a:lnTo>
                  <a:lnTo>
                    <a:pt x="58420" y="1703701"/>
                  </a:lnTo>
                  <a:lnTo>
                    <a:pt x="33615" y="1673479"/>
                  </a:lnTo>
                  <a:lnTo>
                    <a:pt x="15180" y="1638990"/>
                  </a:lnTo>
                  <a:lnTo>
                    <a:pt x="3835" y="1601575"/>
                  </a:lnTo>
                  <a:lnTo>
                    <a:pt x="0" y="1562661"/>
                  </a:lnTo>
                  <a:close/>
                </a:path>
              </a:pathLst>
            </a:custGeom>
            <a:ln w="19050">
              <a:solidFill>
                <a:srgbClr val="37A6E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861814" y="4049712"/>
            <a:ext cx="4513580" cy="1175771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b="1" spc="-30" dirty="0">
                <a:solidFill>
                  <a:srgbClr val="E0E4E6"/>
                </a:solidFill>
                <a:latin typeface="Tahoma"/>
                <a:cs typeface="Tahoma"/>
              </a:rPr>
              <a:t>Security</a:t>
            </a:r>
            <a:r>
              <a:rPr b="1" spc="-12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b="1" spc="-20" dirty="0">
                <a:solidFill>
                  <a:srgbClr val="E0E4E6"/>
                </a:solidFill>
                <a:latin typeface="Tahoma"/>
                <a:cs typeface="Tahoma"/>
              </a:rPr>
              <a:t>Risks</a:t>
            </a:r>
            <a:endParaRPr dirty="0">
              <a:latin typeface="Tahoma"/>
              <a:cs typeface="Tahoma"/>
            </a:endParaRPr>
          </a:p>
          <a:p>
            <a:pPr marL="12700" marR="5080">
              <a:lnSpc>
                <a:spcPct val="134600"/>
              </a:lnSpc>
              <a:spcBef>
                <a:spcPts val="645"/>
              </a:spcBef>
            </a:pP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Without</a:t>
            </a:r>
            <a:r>
              <a:rPr sz="130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logical</a:t>
            </a:r>
            <a:r>
              <a:rPr sz="130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segmentation,</a:t>
            </a:r>
            <a:r>
              <a:rPr sz="130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there</a:t>
            </a:r>
            <a:r>
              <a:rPr sz="130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are</a:t>
            </a:r>
            <a:r>
              <a:rPr sz="130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no</a:t>
            </a:r>
            <a:r>
              <a:rPr sz="130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effective</a:t>
            </a:r>
            <a:r>
              <a:rPr sz="130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barriers.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Students</a:t>
            </a:r>
            <a:r>
              <a:rPr sz="1300" spc="-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could</a:t>
            </a:r>
            <a:r>
              <a:rPr sz="1300" spc="-2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theoretically</a:t>
            </a:r>
            <a:r>
              <a:rPr sz="1300" spc="-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access</a:t>
            </a:r>
            <a:r>
              <a:rPr sz="1300" spc="-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sensitive</a:t>
            </a:r>
            <a:r>
              <a:rPr sz="1300" spc="-2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Finance</a:t>
            </a:r>
            <a:r>
              <a:rPr sz="1300" spc="-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servers,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posing</a:t>
            </a:r>
            <a:r>
              <a:rPr sz="130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30" dirty="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130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significant</a:t>
            </a:r>
            <a:r>
              <a:rPr sz="130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threat</a:t>
            </a:r>
            <a:r>
              <a:rPr sz="130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130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data</a:t>
            </a:r>
            <a:r>
              <a:rPr sz="130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confidentiality</a:t>
            </a:r>
            <a:r>
              <a:rPr sz="130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25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30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integrity.</a:t>
            </a:r>
            <a:endParaRPr sz="1300" dirty="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012273" y="4049712"/>
            <a:ext cx="4564380" cy="1415067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b="1" spc="-45" dirty="0">
                <a:solidFill>
                  <a:srgbClr val="E0E4E6"/>
                </a:solidFill>
                <a:latin typeface="Tahoma"/>
                <a:cs typeface="Tahoma"/>
              </a:rPr>
              <a:t>Manual</a:t>
            </a:r>
            <a:r>
              <a:rPr b="1" spc="-1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b="1" spc="-10" dirty="0">
                <a:solidFill>
                  <a:srgbClr val="E0E4E6"/>
                </a:solidFill>
                <a:latin typeface="Tahoma"/>
                <a:cs typeface="Tahoma"/>
              </a:rPr>
              <a:t>Management</a:t>
            </a:r>
            <a:endParaRPr dirty="0">
              <a:latin typeface="Tahoma"/>
              <a:cs typeface="Tahoma"/>
            </a:endParaRPr>
          </a:p>
          <a:p>
            <a:pPr marL="12700" marR="5080">
              <a:lnSpc>
                <a:spcPct val="134600"/>
              </a:lnSpc>
              <a:spcBef>
                <a:spcPts val="645"/>
              </a:spcBef>
            </a:pPr>
            <a:r>
              <a:rPr sz="1300" spc="-90" dirty="0">
                <a:solidFill>
                  <a:srgbClr val="E0E4E6"/>
                </a:solidFill>
                <a:latin typeface="Tahoma"/>
                <a:cs typeface="Tahoma"/>
              </a:rPr>
              <a:t>IT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staff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are</a:t>
            </a:r>
            <a:r>
              <a:rPr sz="130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burdened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with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130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laborious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25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30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error-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prone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task</a:t>
            </a:r>
            <a:r>
              <a:rPr sz="13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25" dirty="0">
                <a:solidFill>
                  <a:srgbClr val="E0E4E6"/>
                </a:solidFill>
                <a:latin typeface="Tahoma"/>
                <a:cs typeface="Tahoma"/>
              </a:rPr>
              <a:t>of </a:t>
            </a:r>
            <a:r>
              <a:rPr sz="1300" spc="-30" dirty="0">
                <a:solidFill>
                  <a:srgbClr val="E0E4E6"/>
                </a:solidFill>
                <a:latin typeface="Tahoma"/>
                <a:cs typeface="Tahoma"/>
              </a:rPr>
              <a:t>manually</a:t>
            </a:r>
            <a:r>
              <a:rPr sz="130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configuring</a:t>
            </a:r>
            <a:r>
              <a:rPr sz="130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50" dirty="0">
                <a:solidFill>
                  <a:srgbClr val="E0E4E6"/>
                </a:solidFill>
                <a:latin typeface="Tahoma"/>
                <a:cs typeface="Tahoma"/>
              </a:rPr>
              <a:t>IP</a:t>
            </a:r>
            <a:r>
              <a:rPr sz="130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addresses</a:t>
            </a:r>
            <a:r>
              <a:rPr sz="130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130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hundreds</a:t>
            </a:r>
            <a:r>
              <a:rPr sz="130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of</a:t>
            </a:r>
            <a:r>
              <a:rPr sz="130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individual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PCs.</a:t>
            </a:r>
            <a:r>
              <a:rPr sz="1300" spc="-5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This</a:t>
            </a:r>
            <a:r>
              <a:rPr sz="1300" spc="-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process</a:t>
            </a:r>
            <a:r>
              <a:rPr sz="1300" spc="-5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is</a:t>
            </a:r>
            <a:r>
              <a:rPr sz="1300" spc="-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inefficient,</a:t>
            </a:r>
            <a:r>
              <a:rPr sz="1300" spc="-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scales</a:t>
            </a:r>
            <a:r>
              <a:rPr sz="1300" spc="-5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25" dirty="0">
                <a:solidFill>
                  <a:srgbClr val="E0E4E6"/>
                </a:solidFill>
                <a:latin typeface="Tahoma"/>
                <a:cs typeface="Tahoma"/>
              </a:rPr>
              <a:t>poorly,</a:t>
            </a:r>
            <a:r>
              <a:rPr sz="1300" spc="-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25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300" spc="-5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dirty="0">
                <a:solidFill>
                  <a:srgbClr val="E0E4E6"/>
                </a:solidFill>
                <a:latin typeface="Tahoma"/>
                <a:cs typeface="Tahoma"/>
              </a:rPr>
              <a:t>is</a:t>
            </a:r>
            <a:r>
              <a:rPr sz="1300" spc="-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prone</a:t>
            </a:r>
            <a:r>
              <a:rPr sz="1300" spc="-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25" dirty="0">
                <a:solidFill>
                  <a:srgbClr val="E0E4E6"/>
                </a:solidFill>
                <a:latin typeface="Tahoma"/>
                <a:cs typeface="Tahoma"/>
              </a:rPr>
              <a:t>to </a:t>
            </a:r>
            <a:r>
              <a:rPr sz="1300" spc="-30" dirty="0">
                <a:solidFill>
                  <a:srgbClr val="E0E4E6"/>
                </a:solidFill>
                <a:latin typeface="Tahoma"/>
                <a:cs typeface="Tahoma"/>
              </a:rPr>
              <a:t>human</a:t>
            </a:r>
            <a:r>
              <a:rPr sz="1300" spc="-10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spc="-10" dirty="0">
                <a:solidFill>
                  <a:srgbClr val="E0E4E6"/>
                </a:solidFill>
                <a:latin typeface="Tahoma"/>
                <a:cs typeface="Tahoma"/>
              </a:rPr>
              <a:t>error.</a:t>
            </a:r>
            <a:endParaRPr sz="1300" dirty="0">
              <a:latin typeface="Tahoma"/>
              <a:cs typeface="Tahom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1" y="0"/>
            <a:ext cx="11429755" cy="6435593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-1" y="-132"/>
            <a:ext cx="11429509" cy="6435725"/>
          </a:xfrm>
          <a:custGeom>
            <a:avLst/>
            <a:gdLst/>
            <a:ahLst/>
            <a:cxnLst/>
            <a:rect l="l" t="t" r="r" b="b"/>
            <a:pathLst>
              <a:path w="10352405" h="6435725">
                <a:moveTo>
                  <a:pt x="10352160" y="0"/>
                </a:moveTo>
                <a:lnTo>
                  <a:pt x="0" y="0"/>
                </a:lnTo>
                <a:lnTo>
                  <a:pt x="0" y="6435593"/>
                </a:lnTo>
                <a:lnTo>
                  <a:pt x="10352160" y="6435593"/>
                </a:lnTo>
                <a:lnTo>
                  <a:pt x="10352160" y="0"/>
                </a:lnTo>
                <a:close/>
              </a:path>
            </a:pathLst>
          </a:custGeom>
          <a:solidFill>
            <a:srgbClr val="09081B">
              <a:alpha val="74899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 descr="$PPTXTitle"/>
          <p:cNvSpPr txBox="1">
            <a:spLocks noGrp="1"/>
          </p:cNvSpPr>
          <p:nvPr>
            <p:ph type="title"/>
          </p:nvPr>
        </p:nvSpPr>
        <p:spPr>
          <a:xfrm>
            <a:off x="295368" y="471608"/>
            <a:ext cx="5419632" cy="754053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400" spc="-60" dirty="0"/>
              <a:t>The</a:t>
            </a:r>
            <a:r>
              <a:rPr sz="2400" spc="-140" dirty="0"/>
              <a:t> </a:t>
            </a:r>
            <a:r>
              <a:rPr sz="2400" spc="-40" dirty="0"/>
              <a:t>Architecture:</a:t>
            </a:r>
            <a:r>
              <a:rPr sz="2400" spc="-140" dirty="0"/>
              <a:t> </a:t>
            </a:r>
            <a:r>
              <a:rPr sz="2400" spc="-35" dirty="0"/>
              <a:t>Connecting</a:t>
            </a:r>
            <a:r>
              <a:rPr sz="2400" spc="-135" dirty="0"/>
              <a:t> </a:t>
            </a:r>
            <a:r>
              <a:rPr sz="2400" spc="-60" dirty="0"/>
              <a:t>the</a:t>
            </a:r>
            <a:r>
              <a:rPr sz="2400" spc="-140" dirty="0"/>
              <a:t> </a:t>
            </a:r>
            <a:r>
              <a:rPr sz="2400" spc="-10" dirty="0"/>
              <a:t>Campuses</a:t>
            </a:r>
            <a:endParaRPr sz="2400" dirty="0"/>
          </a:p>
        </p:txBody>
      </p:sp>
      <p:sp>
        <p:nvSpPr>
          <p:cNvPr id="6" name="object 6"/>
          <p:cNvSpPr txBox="1"/>
          <p:nvPr/>
        </p:nvSpPr>
        <p:spPr>
          <a:xfrm>
            <a:off x="295368" y="4387609"/>
            <a:ext cx="4098290" cy="799257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000" b="1" spc="-25" dirty="0">
                <a:solidFill>
                  <a:srgbClr val="F0FCFF"/>
                </a:solidFill>
                <a:latin typeface="Tahoma"/>
                <a:cs typeface="Tahoma"/>
              </a:rPr>
              <a:t>Main</a:t>
            </a:r>
            <a:r>
              <a:rPr sz="2000" b="1" spc="-105" dirty="0">
                <a:solidFill>
                  <a:srgbClr val="F0FCFF"/>
                </a:solidFill>
                <a:latin typeface="Tahoma"/>
                <a:cs typeface="Tahoma"/>
              </a:rPr>
              <a:t> </a:t>
            </a:r>
            <a:r>
              <a:rPr sz="2000" b="1" spc="-25" dirty="0">
                <a:solidFill>
                  <a:srgbClr val="F0FCFF"/>
                </a:solidFill>
                <a:latin typeface="Tahoma"/>
                <a:cs typeface="Tahoma"/>
              </a:rPr>
              <a:t>Campus</a:t>
            </a:r>
            <a:r>
              <a:rPr sz="2000" b="1" spc="-105" dirty="0">
                <a:solidFill>
                  <a:srgbClr val="F0FCFF"/>
                </a:solidFill>
                <a:latin typeface="Tahoma"/>
                <a:cs typeface="Tahoma"/>
              </a:rPr>
              <a:t> </a:t>
            </a:r>
            <a:r>
              <a:rPr sz="2000" b="1" spc="-10" dirty="0">
                <a:solidFill>
                  <a:srgbClr val="F0FCFF"/>
                </a:solidFill>
                <a:latin typeface="Tahoma"/>
                <a:cs typeface="Tahoma"/>
              </a:rPr>
              <a:t>Overview</a:t>
            </a:r>
            <a:endParaRPr sz="2000" dirty="0">
              <a:latin typeface="Tahoma"/>
              <a:cs typeface="Tahoma"/>
            </a:endParaRPr>
          </a:p>
          <a:p>
            <a:pPr marL="12700" marR="5080">
              <a:lnSpc>
                <a:spcPct val="132100"/>
              </a:lnSpc>
              <a:spcBef>
                <a:spcPts val="819"/>
              </a:spcBef>
            </a:pPr>
            <a:r>
              <a:rPr sz="1050" b="1" spc="-70" dirty="0">
                <a:solidFill>
                  <a:srgbClr val="E0E4E6"/>
                </a:solidFill>
                <a:latin typeface="Tahoma"/>
                <a:cs typeface="Tahoma"/>
              </a:rPr>
              <a:t>Building</a:t>
            </a:r>
            <a:r>
              <a:rPr sz="1050" b="1" spc="-1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b="1" spc="-10" dirty="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1050" b="1" spc="-1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b="1" spc="-75" dirty="0">
                <a:solidFill>
                  <a:srgbClr val="E0E4E6"/>
                </a:solidFill>
                <a:latin typeface="Tahoma"/>
                <a:cs typeface="Tahoma"/>
              </a:rPr>
              <a:t>(Admin):</a:t>
            </a:r>
            <a:r>
              <a:rPr sz="1050" b="1" spc="-1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Houses</a:t>
            </a:r>
            <a:r>
              <a:rPr sz="900" spc="-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sensitive</a:t>
            </a:r>
            <a:r>
              <a:rPr sz="900" spc="-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administrative</a:t>
            </a:r>
            <a:r>
              <a:rPr sz="900" spc="-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functions</a:t>
            </a:r>
            <a:r>
              <a:rPr sz="900" spc="-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with</a:t>
            </a:r>
            <a:r>
              <a:rPr sz="900" spc="-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strict</a:t>
            </a:r>
            <a:r>
              <a:rPr sz="900" spc="-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security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policies,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utilizing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VLANs</a:t>
            </a:r>
            <a:r>
              <a:rPr sz="900" spc="-1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14" dirty="0">
                <a:solidFill>
                  <a:srgbClr val="E0E4E6"/>
                </a:solidFill>
                <a:latin typeface="Tahoma"/>
                <a:cs typeface="Tahoma"/>
              </a:rPr>
              <a:t>11-</a:t>
            </a:r>
            <a:r>
              <a:rPr sz="900" spc="-105" dirty="0">
                <a:solidFill>
                  <a:srgbClr val="E0E4E6"/>
                </a:solidFill>
                <a:latin typeface="Tahoma"/>
                <a:cs typeface="Tahoma"/>
              </a:rPr>
              <a:t>13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900" spc="-1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safeguard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critical</a:t>
            </a:r>
            <a:r>
              <a:rPr sz="900" spc="-1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data.</a:t>
            </a:r>
            <a:endParaRPr sz="900" dirty="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95368" y="5275986"/>
            <a:ext cx="4413250" cy="107048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331470">
              <a:lnSpc>
                <a:spcPct val="132100"/>
              </a:lnSpc>
              <a:spcBef>
                <a:spcPts val="95"/>
              </a:spcBef>
            </a:pPr>
            <a:r>
              <a:rPr sz="1050" b="1" spc="-70" dirty="0">
                <a:solidFill>
                  <a:srgbClr val="E0E4E6"/>
                </a:solidFill>
                <a:latin typeface="Tahoma"/>
                <a:cs typeface="Tahoma"/>
              </a:rPr>
              <a:t>Building</a:t>
            </a:r>
            <a:r>
              <a:rPr sz="1050" b="1" spc="-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b="1" spc="-55" dirty="0">
                <a:solidFill>
                  <a:srgbClr val="E0E4E6"/>
                </a:solidFill>
                <a:latin typeface="Tahoma"/>
                <a:cs typeface="Tahoma"/>
              </a:rPr>
              <a:t>B</a:t>
            </a:r>
            <a:r>
              <a:rPr sz="1050" b="1" spc="-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b="1" spc="-55" dirty="0">
                <a:solidFill>
                  <a:srgbClr val="E0E4E6"/>
                </a:solidFill>
                <a:latin typeface="Tahoma"/>
                <a:cs typeface="Tahoma"/>
              </a:rPr>
              <a:t>(Academic):</a:t>
            </a:r>
            <a:r>
              <a:rPr sz="1050" b="1" spc="-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Supports</a:t>
            </a:r>
            <a:r>
              <a:rPr sz="900" spc="-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high</a:t>
            </a:r>
            <a:r>
              <a:rPr sz="900" spc="-5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traffic</a:t>
            </a:r>
            <a:r>
              <a:rPr sz="900" spc="-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900" spc="-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Engineering</a:t>
            </a:r>
            <a:r>
              <a:rPr sz="900" spc="-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5" dirty="0">
                <a:solidFill>
                  <a:srgbClr val="E0E4E6"/>
                </a:solidFill>
                <a:latin typeface="Tahoma"/>
                <a:cs typeface="Tahoma"/>
              </a:rPr>
              <a:t>&amp;</a:t>
            </a:r>
            <a:r>
              <a:rPr sz="900" spc="-5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Arts</a:t>
            </a:r>
            <a:r>
              <a:rPr sz="900" spc="-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departments,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requiring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robust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performance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bandwidth,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configured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with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VLANs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5" dirty="0">
                <a:solidFill>
                  <a:srgbClr val="E0E4E6"/>
                </a:solidFill>
                <a:latin typeface="Tahoma"/>
                <a:cs typeface="Tahoma"/>
              </a:rPr>
              <a:t>15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5" dirty="0">
                <a:solidFill>
                  <a:srgbClr val="E0E4E6"/>
                </a:solidFill>
                <a:latin typeface="Tahoma"/>
                <a:cs typeface="Tahoma"/>
              </a:rPr>
              <a:t>17.</a:t>
            </a:r>
            <a:endParaRPr sz="900" dirty="0">
              <a:latin typeface="Tahoma"/>
              <a:cs typeface="Tahoma"/>
            </a:endParaRPr>
          </a:p>
          <a:p>
            <a:pPr marL="12700" marR="5080">
              <a:lnSpc>
                <a:spcPct val="132100"/>
              </a:lnSpc>
              <a:spcBef>
                <a:spcPts val="885"/>
              </a:spcBef>
            </a:pPr>
            <a:r>
              <a:rPr sz="1050" b="1" spc="-70" dirty="0">
                <a:solidFill>
                  <a:srgbClr val="E0E4E6"/>
                </a:solidFill>
                <a:latin typeface="Tahoma"/>
                <a:cs typeface="Tahoma"/>
              </a:rPr>
              <a:t>Building</a:t>
            </a:r>
            <a:r>
              <a:rPr sz="1050" b="1" spc="-55" dirty="0">
                <a:solidFill>
                  <a:srgbClr val="E0E4E6"/>
                </a:solidFill>
                <a:latin typeface="Tahoma"/>
                <a:cs typeface="Tahoma"/>
              </a:rPr>
              <a:t> C </a:t>
            </a:r>
            <a:r>
              <a:rPr sz="1050" b="1" spc="-114" dirty="0">
                <a:solidFill>
                  <a:srgbClr val="E0E4E6"/>
                </a:solidFill>
                <a:latin typeface="Tahoma"/>
                <a:cs typeface="Tahoma"/>
              </a:rPr>
              <a:t>(IT</a:t>
            </a:r>
            <a:r>
              <a:rPr sz="1050" b="1" spc="-5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050" b="1" spc="-60" dirty="0">
                <a:solidFill>
                  <a:srgbClr val="E0E4E6"/>
                </a:solidFill>
                <a:latin typeface="Tahoma"/>
                <a:cs typeface="Tahoma"/>
              </a:rPr>
              <a:t>Core):</a:t>
            </a:r>
            <a:r>
              <a:rPr sz="1050" b="1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Functions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as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central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hub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30" dirty="0">
                <a:solidFill>
                  <a:srgbClr val="E0E4E6"/>
                </a:solidFill>
                <a:latin typeface="Tahoma"/>
                <a:cs typeface="Tahoma"/>
              </a:rPr>
              <a:t>Web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Server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IT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staff,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critical for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overall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campus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operations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network</a:t>
            </a:r>
            <a:r>
              <a:rPr sz="90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management.</a:t>
            </a:r>
            <a:endParaRPr sz="900" dirty="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613097" y="3663372"/>
            <a:ext cx="4351655" cy="1220782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b="1" spc="-35" dirty="0">
                <a:solidFill>
                  <a:srgbClr val="F0FCFF"/>
                </a:solidFill>
                <a:latin typeface="Tahoma"/>
                <a:cs typeface="Tahoma"/>
              </a:rPr>
              <a:t>Small</a:t>
            </a:r>
            <a:r>
              <a:rPr b="1" spc="-95" dirty="0">
                <a:solidFill>
                  <a:srgbClr val="F0FCFF"/>
                </a:solidFill>
                <a:latin typeface="Tahoma"/>
                <a:cs typeface="Tahoma"/>
              </a:rPr>
              <a:t> </a:t>
            </a:r>
            <a:r>
              <a:rPr b="1" spc="-25" dirty="0">
                <a:solidFill>
                  <a:srgbClr val="F0FCFF"/>
                </a:solidFill>
                <a:latin typeface="Tahoma"/>
                <a:cs typeface="Tahoma"/>
              </a:rPr>
              <a:t>Campus</a:t>
            </a:r>
            <a:r>
              <a:rPr b="1" spc="-95" dirty="0">
                <a:solidFill>
                  <a:srgbClr val="F0FCFF"/>
                </a:solidFill>
                <a:latin typeface="Tahoma"/>
                <a:cs typeface="Tahoma"/>
              </a:rPr>
              <a:t> </a:t>
            </a:r>
            <a:r>
              <a:rPr b="1" spc="-45" dirty="0">
                <a:solidFill>
                  <a:srgbClr val="F0FCFF"/>
                </a:solidFill>
                <a:latin typeface="Tahoma"/>
                <a:cs typeface="Tahoma"/>
              </a:rPr>
              <a:t>&amp;</a:t>
            </a:r>
            <a:r>
              <a:rPr b="1" spc="-95" dirty="0">
                <a:solidFill>
                  <a:srgbClr val="F0FCFF"/>
                </a:solidFill>
                <a:latin typeface="Tahoma"/>
                <a:cs typeface="Tahoma"/>
              </a:rPr>
              <a:t> </a:t>
            </a:r>
            <a:r>
              <a:rPr b="1" spc="-80" dirty="0">
                <a:solidFill>
                  <a:srgbClr val="F0FCFF"/>
                </a:solidFill>
                <a:latin typeface="Tahoma"/>
                <a:cs typeface="Tahoma"/>
              </a:rPr>
              <a:t>Inter-</a:t>
            </a:r>
            <a:r>
              <a:rPr b="1" spc="-25" dirty="0">
                <a:solidFill>
                  <a:srgbClr val="F0FCFF"/>
                </a:solidFill>
                <a:latin typeface="Tahoma"/>
                <a:cs typeface="Tahoma"/>
              </a:rPr>
              <a:t>Campus</a:t>
            </a:r>
            <a:r>
              <a:rPr b="1" spc="-95" dirty="0">
                <a:solidFill>
                  <a:srgbClr val="F0FCFF"/>
                </a:solidFill>
                <a:latin typeface="Tahoma"/>
                <a:cs typeface="Tahoma"/>
              </a:rPr>
              <a:t> </a:t>
            </a:r>
            <a:r>
              <a:rPr b="1" spc="-20" dirty="0">
                <a:solidFill>
                  <a:srgbClr val="F0FCFF"/>
                </a:solidFill>
                <a:latin typeface="Tahoma"/>
                <a:cs typeface="Tahoma"/>
              </a:rPr>
              <a:t>Link</a:t>
            </a:r>
            <a:endParaRPr dirty="0">
              <a:latin typeface="Tahoma"/>
              <a:cs typeface="Tahoma"/>
            </a:endParaRPr>
          </a:p>
          <a:p>
            <a:pPr marL="12700" marR="313055">
              <a:lnSpc>
                <a:spcPct val="132100"/>
              </a:lnSpc>
              <a:spcBef>
                <a:spcPts val="819"/>
              </a:spcBef>
            </a:pP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dedicated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Small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Campus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serves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Health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5" dirty="0">
                <a:solidFill>
                  <a:srgbClr val="E0E4E6"/>
                </a:solidFill>
                <a:latin typeface="Tahoma"/>
                <a:cs typeface="Tahoma"/>
              </a:rPr>
              <a:t>&amp;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Sciences,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requiring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stable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secure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connectivity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specialized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applications</a:t>
            </a:r>
            <a:r>
              <a:rPr sz="900" spc="-1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and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research.</a:t>
            </a:r>
            <a:endParaRPr sz="900" dirty="0">
              <a:latin typeface="Tahoma"/>
              <a:cs typeface="Tahoma"/>
            </a:endParaRPr>
          </a:p>
          <a:p>
            <a:pPr marL="12700" marR="5080">
              <a:lnSpc>
                <a:spcPct val="138400"/>
              </a:lnSpc>
              <a:spcBef>
                <a:spcPts val="815"/>
              </a:spcBef>
            </a:pP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This</a:t>
            </a:r>
            <a:r>
              <a:rPr sz="90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campus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is</a:t>
            </a:r>
            <a:r>
              <a:rPr sz="90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seamlessly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integrated</a:t>
            </a:r>
            <a:r>
              <a:rPr sz="90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via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90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high-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speed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Wide</a:t>
            </a:r>
            <a:r>
              <a:rPr sz="90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Area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Network</a:t>
            </a:r>
            <a:r>
              <a:rPr sz="90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(WAN)</a:t>
            </a:r>
            <a:r>
              <a:rPr sz="90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link</a:t>
            </a:r>
            <a:r>
              <a:rPr sz="90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5" dirty="0">
                <a:solidFill>
                  <a:srgbClr val="E0E4E6"/>
                </a:solidFill>
                <a:latin typeface="Tahoma"/>
                <a:cs typeface="Tahoma"/>
              </a:rPr>
              <a:t>to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900" spc="-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Main</a:t>
            </a:r>
            <a:r>
              <a:rPr sz="900" spc="-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Campus,</a:t>
            </a:r>
            <a:r>
              <a:rPr sz="900" spc="-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ensuring</a:t>
            </a:r>
            <a:r>
              <a:rPr sz="900" spc="-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uninterrupted</a:t>
            </a:r>
            <a:r>
              <a:rPr sz="900" spc="-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communication</a:t>
            </a:r>
            <a:r>
              <a:rPr sz="900" spc="-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900" spc="-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resource</a:t>
            </a:r>
            <a:r>
              <a:rPr sz="900" spc="-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sharing.</a:t>
            </a:r>
            <a:endParaRPr sz="900" dirty="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613097" y="4953609"/>
            <a:ext cx="4428490" cy="40513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38400"/>
              </a:lnSpc>
              <a:spcBef>
                <a:spcPts val="95"/>
              </a:spcBef>
            </a:pP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This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robust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architecture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supports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diverse</a:t>
            </a:r>
            <a:r>
              <a:rPr sz="90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needs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of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both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campuses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while</a:t>
            </a:r>
            <a:r>
              <a:rPr sz="90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maintaining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centralized</a:t>
            </a:r>
            <a:r>
              <a:rPr sz="900" spc="-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dirty="0">
                <a:solidFill>
                  <a:srgbClr val="E0E4E6"/>
                </a:solidFill>
                <a:latin typeface="Tahoma"/>
                <a:cs typeface="Tahoma"/>
              </a:rPr>
              <a:t>control</a:t>
            </a:r>
            <a:r>
              <a:rPr sz="900" spc="-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20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900" spc="-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900" spc="-10" dirty="0">
                <a:solidFill>
                  <a:srgbClr val="E0E4E6"/>
                </a:solidFill>
                <a:latin typeface="Tahoma"/>
                <a:cs typeface="Tahoma"/>
              </a:rPr>
              <a:t>security.</a:t>
            </a:r>
            <a:endParaRPr sz="900" dirty="0">
              <a:latin typeface="Tahoma"/>
              <a:cs typeface="Tahoma"/>
            </a:endParaRPr>
          </a:p>
        </p:txBody>
      </p:sp>
      <p:pic>
        <p:nvPicPr>
          <p:cNvPr id="63" name="Google Shape;128;p16">
            <a:extLst>
              <a:ext uri="{FF2B5EF4-FFF2-40B4-BE49-F238E27FC236}">
                <a16:creationId xmlns:a16="http://schemas.microsoft.com/office/drawing/2014/main" id="{2CE89D39-8C77-EB12-4C45-B2D47B9AF16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368" y="1301242"/>
            <a:ext cx="4886232" cy="3079235"/>
          </a:xfrm>
          <a:prstGeom prst="roundRect">
            <a:avLst/>
          </a:prstGeom>
          <a:noFill/>
          <a:ln>
            <a:noFill/>
          </a:ln>
          <a:effectLst>
            <a:softEdge rad="38100"/>
          </a:effectLst>
        </p:spPr>
      </p:pic>
      <p:pic>
        <p:nvPicPr>
          <p:cNvPr id="64" name="Google Shape;129;p16">
            <a:extLst>
              <a:ext uri="{FF2B5EF4-FFF2-40B4-BE49-F238E27FC236}">
                <a16:creationId xmlns:a16="http://schemas.microsoft.com/office/drawing/2014/main" id="{C7C0DD2F-EC7A-A1D1-1981-24DE7777884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38998" y="267079"/>
            <a:ext cx="3099851" cy="3361565"/>
          </a:xfrm>
          <a:prstGeom prst="roundRect">
            <a:avLst/>
          </a:prstGeom>
          <a:noFill/>
          <a:ln>
            <a:noFill/>
          </a:ln>
          <a:effectLst>
            <a:softEdge rad="38100"/>
          </a:effectLst>
        </p:spPr>
      </p:pic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$PPTX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0737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100" spc="-145" dirty="0"/>
              <a:t>Key</a:t>
            </a:r>
            <a:r>
              <a:rPr sz="3100" spc="-345" dirty="0"/>
              <a:t> </a:t>
            </a:r>
            <a:r>
              <a:rPr sz="3100" spc="-114" dirty="0"/>
              <a:t>Technologies:</a:t>
            </a:r>
            <a:r>
              <a:rPr sz="3100" spc="-340" dirty="0"/>
              <a:t> </a:t>
            </a:r>
            <a:r>
              <a:rPr sz="3100" spc="-135" dirty="0"/>
              <a:t>The</a:t>
            </a:r>
            <a:r>
              <a:rPr sz="3100" spc="-340" dirty="0"/>
              <a:t> </a:t>
            </a:r>
            <a:r>
              <a:rPr sz="3100" spc="-110" dirty="0"/>
              <a:t>Network</a:t>
            </a:r>
            <a:r>
              <a:rPr sz="3100" spc="-345" dirty="0"/>
              <a:t> </a:t>
            </a:r>
            <a:r>
              <a:rPr sz="3100" spc="-10" dirty="0"/>
              <a:t>Stack</a:t>
            </a:r>
            <a:endParaRPr sz="3100"/>
          </a:p>
        </p:txBody>
      </p:sp>
      <p:grpSp>
        <p:nvGrpSpPr>
          <p:cNvPr id="3" name="object 3"/>
          <p:cNvGrpSpPr/>
          <p:nvPr/>
        </p:nvGrpSpPr>
        <p:grpSpPr>
          <a:xfrm>
            <a:off x="666750" y="1485899"/>
            <a:ext cx="3257550" cy="4314825"/>
            <a:chOff x="666750" y="1485899"/>
            <a:chExt cx="3257550" cy="4314825"/>
          </a:xfrm>
        </p:grpSpPr>
        <p:sp>
          <p:nvSpPr>
            <p:cNvPr id="4" name="object 4"/>
            <p:cNvSpPr/>
            <p:nvPr/>
          </p:nvSpPr>
          <p:spPr>
            <a:xfrm>
              <a:off x="685800" y="1495424"/>
              <a:ext cx="3228975" cy="4295775"/>
            </a:xfrm>
            <a:custGeom>
              <a:avLst/>
              <a:gdLst/>
              <a:ahLst/>
              <a:cxnLst/>
              <a:rect l="l" t="t" r="r" b="b"/>
              <a:pathLst>
                <a:path w="3228975" h="4295775">
                  <a:moveTo>
                    <a:pt x="3024162" y="0"/>
                  </a:moveTo>
                  <a:lnTo>
                    <a:pt x="71194" y="0"/>
                  </a:lnTo>
                  <a:lnTo>
                    <a:pt x="66243" y="431"/>
                  </a:lnTo>
                  <a:lnTo>
                    <a:pt x="29706" y="13665"/>
                  </a:lnTo>
                  <a:lnTo>
                    <a:pt x="3884" y="45199"/>
                  </a:lnTo>
                  <a:lnTo>
                    <a:pt x="0" y="62293"/>
                  </a:lnTo>
                  <a:lnTo>
                    <a:pt x="0" y="4229101"/>
                  </a:lnTo>
                  <a:lnTo>
                    <a:pt x="0" y="4233476"/>
                  </a:lnTo>
                  <a:lnTo>
                    <a:pt x="15622" y="4269780"/>
                  </a:lnTo>
                  <a:lnTo>
                    <a:pt x="51663" y="4292372"/>
                  </a:lnTo>
                  <a:lnTo>
                    <a:pt x="3024162" y="4295776"/>
                  </a:lnTo>
                  <a:lnTo>
                    <a:pt x="3031070" y="4295433"/>
                  </a:lnTo>
                  <a:lnTo>
                    <a:pt x="3072053" y="4288666"/>
                  </a:lnTo>
                  <a:lnTo>
                    <a:pt x="3110928" y="4274037"/>
                  </a:lnTo>
                  <a:lnTo>
                    <a:pt x="3146196" y="4252109"/>
                  </a:lnTo>
                  <a:lnTo>
                    <a:pt x="3176511" y="4223717"/>
                  </a:lnTo>
                  <a:lnTo>
                    <a:pt x="3200704" y="4189954"/>
                  </a:lnTo>
                  <a:lnTo>
                    <a:pt x="3217837" y="4152126"/>
                  </a:lnTo>
                  <a:lnTo>
                    <a:pt x="3227273" y="4111675"/>
                  </a:lnTo>
                  <a:lnTo>
                    <a:pt x="3228975" y="4090953"/>
                  </a:lnTo>
                  <a:lnTo>
                    <a:pt x="3228975" y="204812"/>
                  </a:lnTo>
                  <a:lnTo>
                    <a:pt x="3223552" y="163639"/>
                  </a:lnTo>
                  <a:lnTo>
                    <a:pt x="3210204" y="124307"/>
                  </a:lnTo>
                  <a:lnTo>
                    <a:pt x="3189439" y="88341"/>
                  </a:lnTo>
                  <a:lnTo>
                    <a:pt x="3162046" y="57111"/>
                  </a:lnTo>
                  <a:lnTo>
                    <a:pt x="3129102" y="31838"/>
                  </a:lnTo>
                  <a:lnTo>
                    <a:pt x="3091853" y="13462"/>
                  </a:lnTo>
                  <a:lnTo>
                    <a:pt x="3051733" y="2717"/>
                  </a:lnTo>
                  <a:lnTo>
                    <a:pt x="3031070" y="342"/>
                  </a:lnTo>
                  <a:lnTo>
                    <a:pt x="3024162" y="0"/>
                  </a:lnTo>
                  <a:close/>
                </a:path>
              </a:pathLst>
            </a:custGeom>
            <a:solidFill>
              <a:srgbClr val="09081B">
                <a:alpha val="748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66750" y="1485899"/>
              <a:ext cx="3257550" cy="4315460"/>
            </a:xfrm>
            <a:custGeom>
              <a:avLst/>
              <a:gdLst/>
              <a:ahLst/>
              <a:cxnLst/>
              <a:rect l="l" t="t" r="r" b="b"/>
              <a:pathLst>
                <a:path w="3257550" h="4315460">
                  <a:moveTo>
                    <a:pt x="3257537" y="221297"/>
                  </a:moveTo>
                  <a:lnTo>
                    <a:pt x="3253282" y="178117"/>
                  </a:lnTo>
                  <a:lnTo>
                    <a:pt x="3240697" y="136613"/>
                  </a:lnTo>
                  <a:lnTo>
                    <a:pt x="3238487" y="131635"/>
                  </a:lnTo>
                  <a:lnTo>
                    <a:pt x="3238487" y="221297"/>
                  </a:lnTo>
                  <a:lnTo>
                    <a:pt x="3238487" y="4093553"/>
                  </a:lnTo>
                  <a:lnTo>
                    <a:pt x="3234601" y="4132999"/>
                  </a:lnTo>
                  <a:lnTo>
                    <a:pt x="3223095" y="4170946"/>
                  </a:lnTo>
                  <a:lnTo>
                    <a:pt x="3204400" y="4205909"/>
                  </a:lnTo>
                  <a:lnTo>
                    <a:pt x="3179724" y="4236059"/>
                  </a:lnTo>
                  <a:lnTo>
                    <a:pt x="3179254" y="4236555"/>
                  </a:lnTo>
                  <a:lnTo>
                    <a:pt x="3148609" y="4261701"/>
                  </a:lnTo>
                  <a:lnTo>
                    <a:pt x="3113646" y="4280382"/>
                  </a:lnTo>
                  <a:lnTo>
                    <a:pt x="3075711" y="4291889"/>
                  </a:lnTo>
                  <a:lnTo>
                    <a:pt x="3036265" y="4295787"/>
                  </a:lnTo>
                  <a:lnTo>
                    <a:pt x="95237" y="4295787"/>
                  </a:lnTo>
                  <a:lnTo>
                    <a:pt x="88531" y="4295533"/>
                  </a:lnTo>
                  <a:lnTo>
                    <a:pt x="87998" y="4295533"/>
                  </a:lnTo>
                  <a:lnTo>
                    <a:pt x="81419" y="4294810"/>
                  </a:lnTo>
                  <a:lnTo>
                    <a:pt x="80987" y="4294810"/>
                  </a:lnTo>
                  <a:lnTo>
                    <a:pt x="76200" y="4293921"/>
                  </a:lnTo>
                  <a:lnTo>
                    <a:pt x="76200" y="20929"/>
                  </a:lnTo>
                  <a:lnTo>
                    <a:pt x="79971" y="20218"/>
                  </a:lnTo>
                  <a:lnTo>
                    <a:pt x="79679" y="20218"/>
                  </a:lnTo>
                  <a:lnTo>
                    <a:pt x="87210" y="19380"/>
                  </a:lnTo>
                  <a:lnTo>
                    <a:pt x="86144" y="19380"/>
                  </a:lnTo>
                  <a:lnTo>
                    <a:pt x="95237" y="19062"/>
                  </a:lnTo>
                  <a:lnTo>
                    <a:pt x="3036265" y="19062"/>
                  </a:lnTo>
                  <a:lnTo>
                    <a:pt x="3049740" y="19380"/>
                  </a:lnTo>
                  <a:lnTo>
                    <a:pt x="3047377" y="19380"/>
                  </a:lnTo>
                  <a:lnTo>
                    <a:pt x="3058744" y="20218"/>
                  </a:lnTo>
                  <a:lnTo>
                    <a:pt x="3057652" y="20218"/>
                  </a:lnTo>
                  <a:lnTo>
                    <a:pt x="3065996" y="21259"/>
                  </a:lnTo>
                  <a:lnTo>
                    <a:pt x="3075711" y="22948"/>
                  </a:lnTo>
                  <a:lnTo>
                    <a:pt x="3113646" y="34455"/>
                  </a:lnTo>
                  <a:lnTo>
                    <a:pt x="3148609" y="53149"/>
                  </a:lnTo>
                  <a:lnTo>
                    <a:pt x="3179254" y="78295"/>
                  </a:lnTo>
                  <a:lnTo>
                    <a:pt x="3204400" y="108940"/>
                  </a:lnTo>
                  <a:lnTo>
                    <a:pt x="3223095" y="143903"/>
                  </a:lnTo>
                  <a:lnTo>
                    <a:pt x="3234601" y="181838"/>
                  </a:lnTo>
                  <a:lnTo>
                    <a:pt x="3238487" y="221297"/>
                  </a:lnTo>
                  <a:lnTo>
                    <a:pt x="3238487" y="131635"/>
                  </a:lnTo>
                  <a:lnTo>
                    <a:pt x="3213989" y="89458"/>
                  </a:lnTo>
                  <a:lnTo>
                    <a:pt x="3193186" y="65316"/>
                  </a:lnTo>
                  <a:lnTo>
                    <a:pt x="3159201" y="37299"/>
                  </a:lnTo>
                  <a:lnTo>
                    <a:pt x="3120936" y="16852"/>
                  </a:lnTo>
                  <a:lnTo>
                    <a:pt x="3079432" y="4267"/>
                  </a:lnTo>
                  <a:lnTo>
                    <a:pt x="3048470" y="368"/>
                  </a:lnTo>
                  <a:lnTo>
                    <a:pt x="3051137" y="368"/>
                  </a:lnTo>
                  <a:lnTo>
                    <a:pt x="3036265" y="12"/>
                  </a:lnTo>
                  <a:lnTo>
                    <a:pt x="95237" y="12"/>
                  </a:lnTo>
                  <a:lnTo>
                    <a:pt x="87731" y="368"/>
                  </a:lnTo>
                  <a:lnTo>
                    <a:pt x="80378" y="1460"/>
                  </a:lnTo>
                  <a:lnTo>
                    <a:pt x="76200" y="2514"/>
                  </a:lnTo>
                  <a:lnTo>
                    <a:pt x="76200" y="0"/>
                  </a:lnTo>
                  <a:lnTo>
                    <a:pt x="71183" y="0"/>
                  </a:lnTo>
                  <a:lnTo>
                    <a:pt x="66243" y="482"/>
                  </a:lnTo>
                  <a:lnTo>
                    <a:pt x="29705" y="15621"/>
                  </a:lnTo>
                  <a:lnTo>
                    <a:pt x="3873" y="51663"/>
                  </a:lnTo>
                  <a:lnTo>
                    <a:pt x="0" y="71196"/>
                  </a:lnTo>
                  <a:lnTo>
                    <a:pt x="0" y="4238637"/>
                  </a:lnTo>
                  <a:lnTo>
                    <a:pt x="0" y="4243629"/>
                  </a:lnTo>
                  <a:lnTo>
                    <a:pt x="15621" y="4285119"/>
                  </a:lnTo>
                  <a:lnTo>
                    <a:pt x="51650" y="4310939"/>
                  </a:lnTo>
                  <a:lnTo>
                    <a:pt x="71183" y="4314837"/>
                  </a:lnTo>
                  <a:lnTo>
                    <a:pt x="76200" y="4314837"/>
                  </a:lnTo>
                  <a:lnTo>
                    <a:pt x="76200" y="4312336"/>
                  </a:lnTo>
                  <a:lnTo>
                    <a:pt x="80378" y="4313377"/>
                  </a:lnTo>
                  <a:lnTo>
                    <a:pt x="88392" y="4314571"/>
                  </a:lnTo>
                  <a:lnTo>
                    <a:pt x="89738" y="4314571"/>
                  </a:lnTo>
                  <a:lnTo>
                    <a:pt x="95237" y="4314837"/>
                  </a:lnTo>
                  <a:lnTo>
                    <a:pt x="3036265" y="4314837"/>
                  </a:lnTo>
                  <a:lnTo>
                    <a:pt x="3047136" y="4314571"/>
                  </a:lnTo>
                  <a:lnTo>
                    <a:pt x="3090049" y="4308195"/>
                  </a:lnTo>
                  <a:lnTo>
                    <a:pt x="3130854" y="4293590"/>
                  </a:lnTo>
                  <a:lnTo>
                    <a:pt x="3168091" y="4271276"/>
                  </a:lnTo>
                  <a:lnTo>
                    <a:pt x="3200235" y="4242143"/>
                  </a:lnTo>
                  <a:lnTo>
                    <a:pt x="3226066" y="4207306"/>
                  </a:lnTo>
                  <a:lnTo>
                    <a:pt x="3244608" y="4168089"/>
                  </a:lnTo>
                  <a:lnTo>
                    <a:pt x="3255149" y="4126001"/>
                  </a:lnTo>
                  <a:lnTo>
                    <a:pt x="3257537" y="4093553"/>
                  </a:lnTo>
                  <a:lnTo>
                    <a:pt x="3257537" y="221297"/>
                  </a:lnTo>
                  <a:close/>
                </a:path>
              </a:pathLst>
            </a:custGeom>
            <a:solidFill>
              <a:srgbClr val="15FFB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928431" y="1665795"/>
            <a:ext cx="2723515" cy="3630929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 marR="433705">
              <a:lnSpc>
                <a:spcPct val="104700"/>
              </a:lnSpc>
              <a:spcBef>
                <a:spcPts val="5"/>
              </a:spcBef>
            </a:pPr>
            <a:r>
              <a:rPr sz="1850" b="1" u="sng" spc="-30" dirty="0">
                <a:solidFill>
                  <a:srgbClr val="E0E4E6"/>
                </a:solidFill>
                <a:latin typeface="Tahoma"/>
                <a:cs typeface="Tahoma"/>
              </a:rPr>
              <a:t>VLANs</a:t>
            </a:r>
            <a:r>
              <a:rPr sz="1850" b="1" u="sng" spc="-1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850" b="1" u="sng" spc="-65" dirty="0">
                <a:solidFill>
                  <a:srgbClr val="E0E4E6"/>
                </a:solidFill>
                <a:latin typeface="Tahoma"/>
                <a:cs typeface="Tahoma"/>
              </a:rPr>
              <a:t>(Virtual</a:t>
            </a:r>
            <a:r>
              <a:rPr sz="1850" b="1" u="sng" spc="-1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850" b="1" u="sng" spc="-25" dirty="0">
                <a:solidFill>
                  <a:srgbClr val="E0E4E6"/>
                </a:solidFill>
                <a:latin typeface="Tahoma"/>
                <a:cs typeface="Tahoma"/>
              </a:rPr>
              <a:t>Local </a:t>
            </a:r>
            <a:r>
              <a:rPr sz="1850" b="1" u="sng" spc="-35" dirty="0">
                <a:solidFill>
                  <a:srgbClr val="E0E4E6"/>
                </a:solidFill>
                <a:latin typeface="Tahoma"/>
                <a:cs typeface="Tahoma"/>
              </a:rPr>
              <a:t>Area</a:t>
            </a:r>
            <a:r>
              <a:rPr sz="1850" b="1" u="sng" spc="-1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850" b="1" u="sng" spc="-10" dirty="0">
                <a:solidFill>
                  <a:srgbClr val="E0E4E6"/>
                </a:solidFill>
                <a:latin typeface="Tahoma"/>
                <a:cs typeface="Tahoma"/>
              </a:rPr>
              <a:t>Networks)</a:t>
            </a:r>
            <a:endParaRPr sz="1850" u="sng" dirty="0">
              <a:latin typeface="Tahoma"/>
              <a:cs typeface="Tahoma"/>
            </a:endParaRPr>
          </a:p>
          <a:p>
            <a:pPr marL="12700" marR="5080">
              <a:lnSpc>
                <a:spcPct val="131700"/>
              </a:lnSpc>
              <a:spcBef>
                <a:spcPts val="695"/>
              </a:spcBef>
            </a:pPr>
            <a:r>
              <a:rPr sz="1400" b="1" spc="-80" dirty="0">
                <a:solidFill>
                  <a:srgbClr val="E0E4E6"/>
                </a:solidFill>
                <a:latin typeface="Tahoma"/>
                <a:cs typeface="Tahoma"/>
              </a:rPr>
              <a:t>Concept:</a:t>
            </a:r>
            <a:r>
              <a:rPr sz="1400" b="1" spc="-114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Logically</a:t>
            </a:r>
            <a:r>
              <a:rPr sz="1400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dividing</a:t>
            </a:r>
            <a:r>
              <a:rPr sz="1400" spc="-1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35" dirty="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1400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single physical</a:t>
            </a:r>
            <a:r>
              <a:rPr sz="1400" spc="-1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switch</a:t>
            </a:r>
            <a:r>
              <a:rPr sz="1400" spc="-1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into</a:t>
            </a:r>
            <a:r>
              <a:rPr sz="1400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multiple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isolated</a:t>
            </a:r>
            <a:r>
              <a:rPr sz="1400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virtual</a:t>
            </a:r>
            <a:r>
              <a:rPr sz="1400" spc="-1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broadcast</a:t>
            </a:r>
            <a:r>
              <a:rPr sz="1400" spc="-1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domains.</a:t>
            </a:r>
            <a:endParaRPr sz="1400" dirty="0">
              <a:latin typeface="Tahoma"/>
              <a:cs typeface="Tahoma"/>
            </a:endParaRPr>
          </a:p>
          <a:p>
            <a:pPr marL="12700" marR="11430">
              <a:lnSpc>
                <a:spcPct val="133200"/>
              </a:lnSpc>
              <a:spcBef>
                <a:spcPts val="835"/>
              </a:spcBef>
            </a:pPr>
            <a:r>
              <a:rPr sz="1400" b="1" spc="-85" dirty="0">
                <a:solidFill>
                  <a:srgbClr val="E0E4E6"/>
                </a:solidFill>
                <a:latin typeface="Tahoma"/>
                <a:cs typeface="Tahoma"/>
              </a:rPr>
              <a:t>Application:</a:t>
            </a:r>
            <a:r>
              <a:rPr sz="1400" b="1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Ensures</a:t>
            </a:r>
            <a:r>
              <a:rPr sz="140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0" dirty="0">
                <a:solidFill>
                  <a:srgbClr val="E0E4E6"/>
                </a:solidFill>
                <a:latin typeface="Tahoma"/>
                <a:cs typeface="Tahoma"/>
              </a:rPr>
              <a:t>that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Engineering</a:t>
            </a:r>
            <a:r>
              <a:rPr sz="1400" spc="-114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students</a:t>
            </a:r>
            <a:r>
              <a:rPr sz="1400" spc="-12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0" dirty="0">
                <a:solidFill>
                  <a:srgbClr val="E0E4E6"/>
                </a:solidFill>
                <a:latin typeface="Tahoma"/>
                <a:cs typeface="Tahoma"/>
              </a:rPr>
              <a:t>(VLAN</a:t>
            </a:r>
            <a:r>
              <a:rPr sz="1400" spc="-11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5" dirty="0">
                <a:solidFill>
                  <a:srgbClr val="E0E4E6"/>
                </a:solidFill>
                <a:latin typeface="Tahoma"/>
                <a:cs typeface="Tahoma"/>
              </a:rPr>
              <a:t>15)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cannot</a:t>
            </a:r>
            <a:r>
              <a:rPr sz="14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access</a:t>
            </a:r>
            <a:r>
              <a:rPr sz="14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confidential</a:t>
            </a:r>
            <a:r>
              <a:rPr sz="140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45" dirty="0">
                <a:solidFill>
                  <a:srgbClr val="E0E4E6"/>
                </a:solidFill>
                <a:latin typeface="Tahoma"/>
                <a:cs typeface="Tahoma"/>
              </a:rPr>
              <a:t>HR</a:t>
            </a:r>
            <a:r>
              <a:rPr sz="140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0" dirty="0">
                <a:solidFill>
                  <a:srgbClr val="E0E4E6"/>
                </a:solidFill>
                <a:latin typeface="Tahoma"/>
                <a:cs typeface="Tahoma"/>
              </a:rPr>
              <a:t>data (VLAN</a:t>
            </a:r>
            <a:r>
              <a:rPr sz="1400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45" dirty="0">
                <a:solidFill>
                  <a:srgbClr val="E0E4E6"/>
                </a:solidFill>
                <a:latin typeface="Tahoma"/>
                <a:cs typeface="Tahoma"/>
              </a:rPr>
              <a:t>12),</a:t>
            </a:r>
            <a:r>
              <a:rPr sz="1400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40" dirty="0">
                <a:solidFill>
                  <a:srgbClr val="E0E4E6"/>
                </a:solidFill>
                <a:latin typeface="Tahoma"/>
                <a:cs typeface="Tahoma"/>
              </a:rPr>
              <a:t>even</a:t>
            </a:r>
            <a:r>
              <a:rPr sz="1400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40" dirty="0">
                <a:solidFill>
                  <a:srgbClr val="E0E4E6"/>
                </a:solidFill>
                <a:latin typeface="Tahoma"/>
                <a:cs typeface="Tahoma"/>
              </a:rPr>
              <a:t>when</a:t>
            </a:r>
            <a:r>
              <a:rPr sz="1400" spc="-1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sharing</a:t>
            </a:r>
            <a:r>
              <a:rPr sz="1400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5" dirty="0">
                <a:solidFill>
                  <a:srgbClr val="E0E4E6"/>
                </a:solidFill>
                <a:latin typeface="Tahoma"/>
                <a:cs typeface="Tahoma"/>
              </a:rPr>
              <a:t>the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same</a:t>
            </a:r>
            <a:r>
              <a:rPr sz="1400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physical</a:t>
            </a:r>
            <a:r>
              <a:rPr sz="1400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0" dirty="0">
                <a:solidFill>
                  <a:srgbClr val="E0E4E6"/>
                </a:solidFill>
                <a:latin typeface="Tahoma"/>
                <a:cs typeface="Tahoma"/>
              </a:rPr>
              <a:t>network</a:t>
            </a:r>
            <a:r>
              <a:rPr sz="1400" spc="-1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hardware, </a:t>
            </a:r>
            <a:r>
              <a:rPr sz="1400" spc="-20" dirty="0">
                <a:solidFill>
                  <a:srgbClr val="E0E4E6"/>
                </a:solidFill>
                <a:latin typeface="Tahoma"/>
                <a:cs typeface="Tahoma"/>
              </a:rPr>
              <a:t>enhancing</a:t>
            </a:r>
            <a:r>
              <a:rPr sz="1400" spc="-10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security</a:t>
            </a:r>
            <a:r>
              <a:rPr sz="1400" spc="-10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35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400" spc="-10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reducing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broadcast</a:t>
            </a:r>
            <a:r>
              <a:rPr sz="1400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traffic.</a:t>
            </a:r>
            <a:endParaRPr sz="1400" dirty="0">
              <a:latin typeface="Tahoma"/>
              <a:cs typeface="Tahom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4076700" y="1485899"/>
            <a:ext cx="3257550" cy="4314825"/>
            <a:chOff x="4076700" y="1485899"/>
            <a:chExt cx="3257550" cy="4314825"/>
          </a:xfrm>
        </p:grpSpPr>
        <p:sp>
          <p:nvSpPr>
            <p:cNvPr id="8" name="object 8"/>
            <p:cNvSpPr/>
            <p:nvPr/>
          </p:nvSpPr>
          <p:spPr>
            <a:xfrm>
              <a:off x="4095750" y="1495424"/>
              <a:ext cx="3228975" cy="4295775"/>
            </a:xfrm>
            <a:custGeom>
              <a:avLst/>
              <a:gdLst/>
              <a:ahLst/>
              <a:cxnLst/>
              <a:rect l="l" t="t" r="r" b="b"/>
              <a:pathLst>
                <a:path w="3228975" h="4295775">
                  <a:moveTo>
                    <a:pt x="3024162" y="0"/>
                  </a:moveTo>
                  <a:lnTo>
                    <a:pt x="71196" y="0"/>
                  </a:lnTo>
                  <a:lnTo>
                    <a:pt x="66243" y="431"/>
                  </a:lnTo>
                  <a:lnTo>
                    <a:pt x="29705" y="13665"/>
                  </a:lnTo>
                  <a:lnTo>
                    <a:pt x="3886" y="45199"/>
                  </a:lnTo>
                  <a:lnTo>
                    <a:pt x="0" y="62293"/>
                  </a:lnTo>
                  <a:lnTo>
                    <a:pt x="0" y="4229101"/>
                  </a:lnTo>
                  <a:lnTo>
                    <a:pt x="0" y="4233476"/>
                  </a:lnTo>
                  <a:lnTo>
                    <a:pt x="15621" y="4269780"/>
                  </a:lnTo>
                  <a:lnTo>
                    <a:pt x="51663" y="4292372"/>
                  </a:lnTo>
                  <a:lnTo>
                    <a:pt x="3024162" y="4295776"/>
                  </a:lnTo>
                  <a:lnTo>
                    <a:pt x="3031070" y="4295433"/>
                  </a:lnTo>
                  <a:lnTo>
                    <a:pt x="3072053" y="4288666"/>
                  </a:lnTo>
                  <a:lnTo>
                    <a:pt x="3110928" y="4274037"/>
                  </a:lnTo>
                  <a:lnTo>
                    <a:pt x="3146196" y="4252109"/>
                  </a:lnTo>
                  <a:lnTo>
                    <a:pt x="3176511" y="4223717"/>
                  </a:lnTo>
                  <a:lnTo>
                    <a:pt x="3200704" y="4189954"/>
                  </a:lnTo>
                  <a:lnTo>
                    <a:pt x="3217837" y="4152126"/>
                  </a:lnTo>
                  <a:lnTo>
                    <a:pt x="3227273" y="4111675"/>
                  </a:lnTo>
                  <a:lnTo>
                    <a:pt x="3228975" y="4090953"/>
                  </a:lnTo>
                  <a:lnTo>
                    <a:pt x="3228975" y="204812"/>
                  </a:lnTo>
                  <a:lnTo>
                    <a:pt x="3223552" y="163639"/>
                  </a:lnTo>
                  <a:lnTo>
                    <a:pt x="3210204" y="124307"/>
                  </a:lnTo>
                  <a:lnTo>
                    <a:pt x="3189439" y="88341"/>
                  </a:lnTo>
                  <a:lnTo>
                    <a:pt x="3162046" y="57111"/>
                  </a:lnTo>
                  <a:lnTo>
                    <a:pt x="3129102" y="31838"/>
                  </a:lnTo>
                  <a:lnTo>
                    <a:pt x="3091853" y="13462"/>
                  </a:lnTo>
                  <a:lnTo>
                    <a:pt x="3051733" y="2717"/>
                  </a:lnTo>
                  <a:lnTo>
                    <a:pt x="3031070" y="342"/>
                  </a:lnTo>
                  <a:lnTo>
                    <a:pt x="3024162" y="0"/>
                  </a:lnTo>
                  <a:close/>
                </a:path>
              </a:pathLst>
            </a:custGeom>
            <a:solidFill>
              <a:srgbClr val="09081B">
                <a:alpha val="748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4076700" y="1485899"/>
              <a:ext cx="3257550" cy="4315460"/>
            </a:xfrm>
            <a:custGeom>
              <a:avLst/>
              <a:gdLst/>
              <a:ahLst/>
              <a:cxnLst/>
              <a:rect l="l" t="t" r="r" b="b"/>
              <a:pathLst>
                <a:path w="3257550" h="4315460">
                  <a:moveTo>
                    <a:pt x="3257537" y="221297"/>
                  </a:moveTo>
                  <a:lnTo>
                    <a:pt x="3253282" y="178117"/>
                  </a:lnTo>
                  <a:lnTo>
                    <a:pt x="3240684" y="136613"/>
                  </a:lnTo>
                  <a:lnTo>
                    <a:pt x="3238487" y="131648"/>
                  </a:lnTo>
                  <a:lnTo>
                    <a:pt x="3238487" y="221297"/>
                  </a:lnTo>
                  <a:lnTo>
                    <a:pt x="3238487" y="4093553"/>
                  </a:lnTo>
                  <a:lnTo>
                    <a:pt x="3234601" y="4132999"/>
                  </a:lnTo>
                  <a:lnTo>
                    <a:pt x="3223095" y="4170946"/>
                  </a:lnTo>
                  <a:lnTo>
                    <a:pt x="3204400" y="4205909"/>
                  </a:lnTo>
                  <a:lnTo>
                    <a:pt x="3179724" y="4236059"/>
                  </a:lnTo>
                  <a:lnTo>
                    <a:pt x="3179254" y="4236555"/>
                  </a:lnTo>
                  <a:lnTo>
                    <a:pt x="3148609" y="4261701"/>
                  </a:lnTo>
                  <a:lnTo>
                    <a:pt x="3113646" y="4280382"/>
                  </a:lnTo>
                  <a:lnTo>
                    <a:pt x="3075711" y="4291889"/>
                  </a:lnTo>
                  <a:lnTo>
                    <a:pt x="3036265" y="4295787"/>
                  </a:lnTo>
                  <a:lnTo>
                    <a:pt x="95237" y="4295787"/>
                  </a:lnTo>
                  <a:lnTo>
                    <a:pt x="88531" y="4295533"/>
                  </a:lnTo>
                  <a:lnTo>
                    <a:pt x="87998" y="4295533"/>
                  </a:lnTo>
                  <a:lnTo>
                    <a:pt x="81407" y="4294810"/>
                  </a:lnTo>
                  <a:lnTo>
                    <a:pt x="80987" y="4294810"/>
                  </a:lnTo>
                  <a:lnTo>
                    <a:pt x="76200" y="4293921"/>
                  </a:lnTo>
                  <a:lnTo>
                    <a:pt x="76200" y="20929"/>
                  </a:lnTo>
                  <a:lnTo>
                    <a:pt x="79959" y="20218"/>
                  </a:lnTo>
                  <a:lnTo>
                    <a:pt x="79679" y="20218"/>
                  </a:lnTo>
                  <a:lnTo>
                    <a:pt x="87210" y="19380"/>
                  </a:lnTo>
                  <a:lnTo>
                    <a:pt x="86144" y="19380"/>
                  </a:lnTo>
                  <a:lnTo>
                    <a:pt x="95237" y="19062"/>
                  </a:lnTo>
                  <a:lnTo>
                    <a:pt x="3036265" y="19062"/>
                  </a:lnTo>
                  <a:lnTo>
                    <a:pt x="3049740" y="19380"/>
                  </a:lnTo>
                  <a:lnTo>
                    <a:pt x="3047377" y="19380"/>
                  </a:lnTo>
                  <a:lnTo>
                    <a:pt x="3058744" y="20218"/>
                  </a:lnTo>
                  <a:lnTo>
                    <a:pt x="3057652" y="20218"/>
                  </a:lnTo>
                  <a:lnTo>
                    <a:pt x="3065996" y="21259"/>
                  </a:lnTo>
                  <a:lnTo>
                    <a:pt x="3075711" y="22948"/>
                  </a:lnTo>
                  <a:lnTo>
                    <a:pt x="3113646" y="34455"/>
                  </a:lnTo>
                  <a:lnTo>
                    <a:pt x="3148609" y="53149"/>
                  </a:lnTo>
                  <a:lnTo>
                    <a:pt x="3179254" y="78295"/>
                  </a:lnTo>
                  <a:lnTo>
                    <a:pt x="3204400" y="108940"/>
                  </a:lnTo>
                  <a:lnTo>
                    <a:pt x="3223095" y="143903"/>
                  </a:lnTo>
                  <a:lnTo>
                    <a:pt x="3234601" y="181838"/>
                  </a:lnTo>
                  <a:lnTo>
                    <a:pt x="3238487" y="221297"/>
                  </a:lnTo>
                  <a:lnTo>
                    <a:pt x="3238487" y="131648"/>
                  </a:lnTo>
                  <a:lnTo>
                    <a:pt x="3213989" y="89458"/>
                  </a:lnTo>
                  <a:lnTo>
                    <a:pt x="3193186" y="65316"/>
                  </a:lnTo>
                  <a:lnTo>
                    <a:pt x="3159188" y="37299"/>
                  </a:lnTo>
                  <a:lnTo>
                    <a:pt x="3120936" y="16852"/>
                  </a:lnTo>
                  <a:lnTo>
                    <a:pt x="3079419" y="4267"/>
                  </a:lnTo>
                  <a:lnTo>
                    <a:pt x="3048457" y="368"/>
                  </a:lnTo>
                  <a:lnTo>
                    <a:pt x="3051137" y="368"/>
                  </a:lnTo>
                  <a:lnTo>
                    <a:pt x="3036265" y="12"/>
                  </a:lnTo>
                  <a:lnTo>
                    <a:pt x="95237" y="12"/>
                  </a:lnTo>
                  <a:lnTo>
                    <a:pt x="87731" y="368"/>
                  </a:lnTo>
                  <a:lnTo>
                    <a:pt x="80378" y="1460"/>
                  </a:lnTo>
                  <a:lnTo>
                    <a:pt x="76200" y="2514"/>
                  </a:lnTo>
                  <a:lnTo>
                    <a:pt x="76200" y="0"/>
                  </a:lnTo>
                  <a:lnTo>
                    <a:pt x="71196" y="0"/>
                  </a:lnTo>
                  <a:lnTo>
                    <a:pt x="66243" y="482"/>
                  </a:lnTo>
                  <a:lnTo>
                    <a:pt x="29705" y="15621"/>
                  </a:lnTo>
                  <a:lnTo>
                    <a:pt x="3886" y="51663"/>
                  </a:lnTo>
                  <a:lnTo>
                    <a:pt x="0" y="71196"/>
                  </a:lnTo>
                  <a:lnTo>
                    <a:pt x="0" y="4238637"/>
                  </a:lnTo>
                  <a:lnTo>
                    <a:pt x="0" y="4243629"/>
                  </a:lnTo>
                  <a:lnTo>
                    <a:pt x="15621" y="4285119"/>
                  </a:lnTo>
                  <a:lnTo>
                    <a:pt x="51663" y="4310939"/>
                  </a:lnTo>
                  <a:lnTo>
                    <a:pt x="71196" y="4314837"/>
                  </a:lnTo>
                  <a:lnTo>
                    <a:pt x="76200" y="4314837"/>
                  </a:lnTo>
                  <a:lnTo>
                    <a:pt x="76200" y="4312336"/>
                  </a:lnTo>
                  <a:lnTo>
                    <a:pt x="80378" y="4313377"/>
                  </a:lnTo>
                  <a:lnTo>
                    <a:pt x="88392" y="4314571"/>
                  </a:lnTo>
                  <a:lnTo>
                    <a:pt x="89738" y="4314571"/>
                  </a:lnTo>
                  <a:lnTo>
                    <a:pt x="95237" y="4314837"/>
                  </a:lnTo>
                  <a:lnTo>
                    <a:pt x="3036265" y="4314837"/>
                  </a:lnTo>
                  <a:lnTo>
                    <a:pt x="3047136" y="4314571"/>
                  </a:lnTo>
                  <a:lnTo>
                    <a:pt x="3090037" y="4308195"/>
                  </a:lnTo>
                  <a:lnTo>
                    <a:pt x="3130854" y="4293590"/>
                  </a:lnTo>
                  <a:lnTo>
                    <a:pt x="3168091" y="4271276"/>
                  </a:lnTo>
                  <a:lnTo>
                    <a:pt x="3200222" y="4242143"/>
                  </a:lnTo>
                  <a:lnTo>
                    <a:pt x="3226066" y="4207306"/>
                  </a:lnTo>
                  <a:lnTo>
                    <a:pt x="3244608" y="4168089"/>
                  </a:lnTo>
                  <a:lnTo>
                    <a:pt x="3255149" y="4126001"/>
                  </a:lnTo>
                  <a:lnTo>
                    <a:pt x="3257537" y="4093553"/>
                  </a:lnTo>
                  <a:lnTo>
                    <a:pt x="3257537" y="221297"/>
                  </a:lnTo>
                  <a:close/>
                </a:path>
              </a:pathLst>
            </a:custGeom>
            <a:solidFill>
              <a:srgbClr val="29DD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4338535" y="1665795"/>
            <a:ext cx="2778760" cy="3630929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 marR="55880">
              <a:lnSpc>
                <a:spcPct val="104700"/>
              </a:lnSpc>
              <a:spcBef>
                <a:spcPts val="5"/>
              </a:spcBef>
            </a:pPr>
            <a:r>
              <a:rPr sz="1850" b="1" u="sng" spc="-155" dirty="0">
                <a:solidFill>
                  <a:srgbClr val="E0E4E6"/>
                </a:solidFill>
                <a:latin typeface="Tahoma"/>
                <a:cs typeface="Tahoma"/>
              </a:rPr>
              <a:t>RIPv2</a:t>
            </a:r>
            <a:r>
              <a:rPr sz="1850" b="1" u="sng" spc="-1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850" b="1" u="sng" spc="-10" dirty="0">
                <a:solidFill>
                  <a:srgbClr val="E0E4E6"/>
                </a:solidFill>
                <a:latin typeface="Tahoma"/>
                <a:cs typeface="Tahoma"/>
              </a:rPr>
              <a:t>(Routing </a:t>
            </a:r>
            <a:r>
              <a:rPr sz="1850" b="1" u="sng" spc="-100" dirty="0">
                <a:solidFill>
                  <a:srgbClr val="E0E4E6"/>
                </a:solidFill>
                <a:latin typeface="Tahoma"/>
                <a:cs typeface="Tahoma"/>
              </a:rPr>
              <a:t>Information</a:t>
            </a:r>
            <a:r>
              <a:rPr sz="1850" b="1" u="sng" spc="-1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850" b="1" u="sng" spc="-45" dirty="0">
                <a:solidFill>
                  <a:srgbClr val="E0E4E6"/>
                </a:solidFill>
                <a:latin typeface="Tahoma"/>
                <a:cs typeface="Tahoma"/>
              </a:rPr>
              <a:t>Protocol</a:t>
            </a:r>
            <a:r>
              <a:rPr sz="1850" b="1" u="sng" spc="-1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850" b="1" u="sng" spc="-50" dirty="0">
                <a:solidFill>
                  <a:srgbClr val="E0E4E6"/>
                </a:solidFill>
                <a:latin typeface="Tahoma"/>
                <a:cs typeface="Tahoma"/>
              </a:rPr>
              <a:t>v2)</a:t>
            </a:r>
            <a:endParaRPr sz="1850" u="sng" dirty="0">
              <a:latin typeface="Tahoma"/>
              <a:cs typeface="Tahoma"/>
            </a:endParaRPr>
          </a:p>
          <a:p>
            <a:pPr marL="12700" marR="46990">
              <a:lnSpc>
                <a:spcPct val="132400"/>
              </a:lnSpc>
              <a:spcBef>
                <a:spcPts val="685"/>
              </a:spcBef>
            </a:pPr>
            <a:r>
              <a:rPr sz="1400" b="1" spc="-85" dirty="0">
                <a:solidFill>
                  <a:srgbClr val="E0E4E6"/>
                </a:solidFill>
                <a:latin typeface="Tahoma"/>
                <a:cs typeface="Tahoma"/>
              </a:rPr>
              <a:t>Concept: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1400" spc="-10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distance-vector</a:t>
            </a:r>
            <a:r>
              <a:rPr sz="1400" spc="-10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routing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protocol</a:t>
            </a:r>
            <a:r>
              <a:rPr sz="1400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30" dirty="0">
                <a:solidFill>
                  <a:srgbClr val="E0E4E6"/>
                </a:solidFill>
                <a:latin typeface="Tahoma"/>
                <a:cs typeface="Tahoma"/>
              </a:rPr>
              <a:t>allowing</a:t>
            </a:r>
            <a:r>
              <a:rPr sz="1400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routers</a:t>
            </a:r>
            <a:r>
              <a:rPr sz="1400" spc="-1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5" dirty="0">
                <a:solidFill>
                  <a:srgbClr val="E0E4E6"/>
                </a:solidFill>
                <a:latin typeface="Tahoma"/>
                <a:cs typeface="Tahoma"/>
              </a:rPr>
              <a:t>to dynamically</a:t>
            </a:r>
            <a:r>
              <a:rPr sz="1400" spc="-1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discover</a:t>
            </a:r>
            <a:r>
              <a:rPr sz="1400" spc="-1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40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400" spc="-1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update routes</a:t>
            </a:r>
            <a:r>
              <a:rPr sz="1400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1400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other</a:t>
            </a:r>
            <a:r>
              <a:rPr sz="1400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networks.</a:t>
            </a:r>
            <a:endParaRPr sz="1400" dirty="0">
              <a:latin typeface="Tahoma"/>
              <a:cs typeface="Tahoma"/>
            </a:endParaRPr>
          </a:p>
          <a:p>
            <a:pPr marL="12700" marR="5080">
              <a:lnSpc>
                <a:spcPct val="133000"/>
              </a:lnSpc>
              <a:spcBef>
                <a:spcPts val="840"/>
              </a:spcBef>
            </a:pPr>
            <a:r>
              <a:rPr sz="1400" b="1" spc="-175" dirty="0">
                <a:solidFill>
                  <a:srgbClr val="E0E4E6"/>
                </a:solidFill>
                <a:latin typeface="Tahoma"/>
                <a:cs typeface="Tahoma"/>
              </a:rPr>
              <a:t>Why</a:t>
            </a:r>
            <a:r>
              <a:rPr sz="1400" b="1" spc="-114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b="1" spc="-150" dirty="0">
                <a:solidFill>
                  <a:srgbClr val="E0E4E6"/>
                </a:solidFill>
                <a:latin typeface="Tahoma"/>
                <a:cs typeface="Tahoma"/>
              </a:rPr>
              <a:t>RIPv2?</a:t>
            </a:r>
            <a:r>
              <a:rPr sz="1400" b="1" spc="-114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Chosen</a:t>
            </a:r>
            <a:r>
              <a:rPr sz="1400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0" dirty="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1400" spc="-1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5" dirty="0">
                <a:solidFill>
                  <a:srgbClr val="E0E4E6"/>
                </a:solidFill>
                <a:latin typeface="Tahoma"/>
                <a:cs typeface="Tahoma"/>
              </a:rPr>
              <a:t>its</a:t>
            </a:r>
            <a:r>
              <a:rPr sz="1400" spc="50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simplicity,</a:t>
            </a:r>
            <a:r>
              <a:rPr sz="1400" spc="-10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ease</a:t>
            </a:r>
            <a:r>
              <a:rPr sz="1400" spc="-10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of</a:t>
            </a:r>
            <a:r>
              <a:rPr sz="1400" spc="-10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configuration, </a:t>
            </a:r>
            <a:r>
              <a:rPr sz="1400" spc="-40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400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full</a:t>
            </a:r>
            <a:r>
              <a:rPr sz="1400" spc="-1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support</a:t>
            </a:r>
            <a:r>
              <a:rPr sz="1400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0" dirty="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1400" spc="-1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5" dirty="0">
                <a:solidFill>
                  <a:srgbClr val="E0E4E6"/>
                </a:solidFill>
                <a:latin typeface="Tahoma"/>
                <a:cs typeface="Tahoma"/>
              </a:rPr>
              <a:t>Variable</a:t>
            </a:r>
            <a:r>
              <a:rPr sz="1400" spc="-1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Length Subnet</a:t>
            </a:r>
            <a:r>
              <a:rPr sz="1400" spc="-12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0" dirty="0">
                <a:solidFill>
                  <a:srgbClr val="E0E4E6"/>
                </a:solidFill>
                <a:latin typeface="Tahoma"/>
                <a:cs typeface="Tahoma"/>
              </a:rPr>
              <a:t>Masks</a:t>
            </a:r>
            <a:r>
              <a:rPr sz="1400" spc="-1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65" dirty="0">
                <a:solidFill>
                  <a:srgbClr val="E0E4E6"/>
                </a:solidFill>
                <a:latin typeface="Tahoma"/>
                <a:cs typeface="Tahoma"/>
              </a:rPr>
              <a:t>(VLSM),</a:t>
            </a:r>
            <a:r>
              <a:rPr sz="1400" spc="-12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5" dirty="0">
                <a:solidFill>
                  <a:srgbClr val="E0E4E6"/>
                </a:solidFill>
                <a:latin typeface="Tahoma"/>
                <a:cs typeface="Tahoma"/>
              </a:rPr>
              <a:t>making</a:t>
            </a:r>
            <a:r>
              <a:rPr sz="1400" spc="-12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5" dirty="0">
                <a:solidFill>
                  <a:srgbClr val="E0E4E6"/>
                </a:solidFill>
                <a:latin typeface="Tahoma"/>
                <a:cs typeface="Tahoma"/>
              </a:rPr>
              <a:t>it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ideal</a:t>
            </a:r>
            <a:r>
              <a:rPr sz="1400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0" dirty="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1400" spc="-1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0" dirty="0">
                <a:solidFill>
                  <a:srgbClr val="E0E4E6"/>
                </a:solidFill>
                <a:latin typeface="Tahoma"/>
                <a:cs typeface="Tahoma"/>
              </a:rPr>
              <a:t>our</a:t>
            </a:r>
            <a:r>
              <a:rPr sz="1400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campus</a:t>
            </a:r>
            <a:r>
              <a:rPr sz="1400" spc="-1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30" dirty="0">
                <a:solidFill>
                  <a:srgbClr val="E0E4E6"/>
                </a:solidFill>
                <a:latin typeface="Tahoma"/>
                <a:cs typeface="Tahoma"/>
              </a:rPr>
              <a:t>network's</a:t>
            </a:r>
            <a:r>
              <a:rPr sz="1400" spc="-1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0" dirty="0">
                <a:solidFill>
                  <a:srgbClr val="E0E4E6"/>
                </a:solidFill>
                <a:latin typeface="Tahoma"/>
                <a:cs typeface="Tahoma"/>
              </a:rPr>
              <a:t>scale </a:t>
            </a:r>
            <a:r>
              <a:rPr sz="1400" spc="-220" dirty="0">
                <a:solidFill>
                  <a:srgbClr val="E0E4E6"/>
                </a:solidFill>
                <a:latin typeface="Tahoma"/>
                <a:cs typeface="Tahoma"/>
              </a:rPr>
              <a:t>(&lt;15</a:t>
            </a:r>
            <a:r>
              <a:rPr sz="1400" spc="-1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router</a:t>
            </a:r>
            <a:r>
              <a:rPr sz="1400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hops).</a:t>
            </a:r>
            <a:endParaRPr sz="1400" dirty="0">
              <a:latin typeface="Tahoma"/>
              <a:cs typeface="Tahoma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7486650" y="1485899"/>
            <a:ext cx="3257550" cy="4314825"/>
            <a:chOff x="7486650" y="1485899"/>
            <a:chExt cx="3257550" cy="4314825"/>
          </a:xfrm>
        </p:grpSpPr>
        <p:sp>
          <p:nvSpPr>
            <p:cNvPr id="12" name="object 12"/>
            <p:cNvSpPr/>
            <p:nvPr/>
          </p:nvSpPr>
          <p:spPr>
            <a:xfrm>
              <a:off x="7505700" y="1495424"/>
              <a:ext cx="3228975" cy="4295775"/>
            </a:xfrm>
            <a:custGeom>
              <a:avLst/>
              <a:gdLst/>
              <a:ahLst/>
              <a:cxnLst/>
              <a:rect l="l" t="t" r="r" b="b"/>
              <a:pathLst>
                <a:path w="3228975" h="4295775">
                  <a:moveTo>
                    <a:pt x="3024162" y="0"/>
                  </a:moveTo>
                  <a:lnTo>
                    <a:pt x="71196" y="0"/>
                  </a:lnTo>
                  <a:lnTo>
                    <a:pt x="66243" y="431"/>
                  </a:lnTo>
                  <a:lnTo>
                    <a:pt x="29705" y="13665"/>
                  </a:lnTo>
                  <a:lnTo>
                    <a:pt x="3886" y="45199"/>
                  </a:lnTo>
                  <a:lnTo>
                    <a:pt x="0" y="62293"/>
                  </a:lnTo>
                  <a:lnTo>
                    <a:pt x="0" y="4229101"/>
                  </a:lnTo>
                  <a:lnTo>
                    <a:pt x="0" y="4233476"/>
                  </a:lnTo>
                  <a:lnTo>
                    <a:pt x="15621" y="4269780"/>
                  </a:lnTo>
                  <a:lnTo>
                    <a:pt x="51663" y="4292372"/>
                  </a:lnTo>
                  <a:lnTo>
                    <a:pt x="3024162" y="4295776"/>
                  </a:lnTo>
                  <a:lnTo>
                    <a:pt x="3031070" y="4295433"/>
                  </a:lnTo>
                  <a:lnTo>
                    <a:pt x="3072053" y="4288666"/>
                  </a:lnTo>
                  <a:lnTo>
                    <a:pt x="3110928" y="4274037"/>
                  </a:lnTo>
                  <a:lnTo>
                    <a:pt x="3146196" y="4252109"/>
                  </a:lnTo>
                  <a:lnTo>
                    <a:pt x="3176511" y="4223717"/>
                  </a:lnTo>
                  <a:lnTo>
                    <a:pt x="3200704" y="4189954"/>
                  </a:lnTo>
                  <a:lnTo>
                    <a:pt x="3217837" y="4152126"/>
                  </a:lnTo>
                  <a:lnTo>
                    <a:pt x="3227273" y="4111675"/>
                  </a:lnTo>
                  <a:lnTo>
                    <a:pt x="3228975" y="4090953"/>
                  </a:lnTo>
                  <a:lnTo>
                    <a:pt x="3228975" y="204812"/>
                  </a:lnTo>
                  <a:lnTo>
                    <a:pt x="3223552" y="163639"/>
                  </a:lnTo>
                  <a:lnTo>
                    <a:pt x="3210204" y="124307"/>
                  </a:lnTo>
                  <a:lnTo>
                    <a:pt x="3189439" y="88341"/>
                  </a:lnTo>
                  <a:lnTo>
                    <a:pt x="3162046" y="57111"/>
                  </a:lnTo>
                  <a:lnTo>
                    <a:pt x="3129102" y="31838"/>
                  </a:lnTo>
                  <a:lnTo>
                    <a:pt x="3091853" y="13462"/>
                  </a:lnTo>
                  <a:lnTo>
                    <a:pt x="3051733" y="2717"/>
                  </a:lnTo>
                  <a:lnTo>
                    <a:pt x="3031070" y="342"/>
                  </a:lnTo>
                  <a:lnTo>
                    <a:pt x="3024162" y="0"/>
                  </a:lnTo>
                  <a:close/>
                </a:path>
              </a:pathLst>
            </a:custGeom>
            <a:solidFill>
              <a:srgbClr val="09081B">
                <a:alpha val="748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7486650" y="1485899"/>
              <a:ext cx="3257550" cy="4315460"/>
            </a:xfrm>
            <a:custGeom>
              <a:avLst/>
              <a:gdLst/>
              <a:ahLst/>
              <a:cxnLst/>
              <a:rect l="l" t="t" r="r" b="b"/>
              <a:pathLst>
                <a:path w="3257550" h="4315460">
                  <a:moveTo>
                    <a:pt x="3257537" y="221297"/>
                  </a:moveTo>
                  <a:lnTo>
                    <a:pt x="3253282" y="178117"/>
                  </a:lnTo>
                  <a:lnTo>
                    <a:pt x="3240684" y="136613"/>
                  </a:lnTo>
                  <a:lnTo>
                    <a:pt x="3238487" y="131648"/>
                  </a:lnTo>
                  <a:lnTo>
                    <a:pt x="3238487" y="221297"/>
                  </a:lnTo>
                  <a:lnTo>
                    <a:pt x="3238487" y="4093553"/>
                  </a:lnTo>
                  <a:lnTo>
                    <a:pt x="3234601" y="4132999"/>
                  </a:lnTo>
                  <a:lnTo>
                    <a:pt x="3223095" y="4170946"/>
                  </a:lnTo>
                  <a:lnTo>
                    <a:pt x="3204400" y="4205909"/>
                  </a:lnTo>
                  <a:lnTo>
                    <a:pt x="3179724" y="4236059"/>
                  </a:lnTo>
                  <a:lnTo>
                    <a:pt x="3179254" y="4236555"/>
                  </a:lnTo>
                  <a:lnTo>
                    <a:pt x="3148609" y="4261701"/>
                  </a:lnTo>
                  <a:lnTo>
                    <a:pt x="3113646" y="4280382"/>
                  </a:lnTo>
                  <a:lnTo>
                    <a:pt x="3075711" y="4291889"/>
                  </a:lnTo>
                  <a:lnTo>
                    <a:pt x="3036265" y="4295787"/>
                  </a:lnTo>
                  <a:lnTo>
                    <a:pt x="95237" y="4295787"/>
                  </a:lnTo>
                  <a:lnTo>
                    <a:pt x="88531" y="4295533"/>
                  </a:lnTo>
                  <a:lnTo>
                    <a:pt x="87998" y="4295533"/>
                  </a:lnTo>
                  <a:lnTo>
                    <a:pt x="81407" y="4294810"/>
                  </a:lnTo>
                  <a:lnTo>
                    <a:pt x="80987" y="4294810"/>
                  </a:lnTo>
                  <a:lnTo>
                    <a:pt x="76200" y="4293921"/>
                  </a:lnTo>
                  <a:lnTo>
                    <a:pt x="76200" y="20929"/>
                  </a:lnTo>
                  <a:lnTo>
                    <a:pt x="79959" y="20218"/>
                  </a:lnTo>
                  <a:lnTo>
                    <a:pt x="79679" y="20218"/>
                  </a:lnTo>
                  <a:lnTo>
                    <a:pt x="87210" y="19380"/>
                  </a:lnTo>
                  <a:lnTo>
                    <a:pt x="86144" y="19380"/>
                  </a:lnTo>
                  <a:lnTo>
                    <a:pt x="95237" y="19062"/>
                  </a:lnTo>
                  <a:lnTo>
                    <a:pt x="3036265" y="19062"/>
                  </a:lnTo>
                  <a:lnTo>
                    <a:pt x="3049740" y="19380"/>
                  </a:lnTo>
                  <a:lnTo>
                    <a:pt x="3047377" y="19380"/>
                  </a:lnTo>
                  <a:lnTo>
                    <a:pt x="3058744" y="20218"/>
                  </a:lnTo>
                  <a:lnTo>
                    <a:pt x="3057652" y="20218"/>
                  </a:lnTo>
                  <a:lnTo>
                    <a:pt x="3065996" y="21259"/>
                  </a:lnTo>
                  <a:lnTo>
                    <a:pt x="3075711" y="22948"/>
                  </a:lnTo>
                  <a:lnTo>
                    <a:pt x="3113646" y="34455"/>
                  </a:lnTo>
                  <a:lnTo>
                    <a:pt x="3148609" y="53149"/>
                  </a:lnTo>
                  <a:lnTo>
                    <a:pt x="3179254" y="78295"/>
                  </a:lnTo>
                  <a:lnTo>
                    <a:pt x="3204400" y="108940"/>
                  </a:lnTo>
                  <a:lnTo>
                    <a:pt x="3223095" y="143903"/>
                  </a:lnTo>
                  <a:lnTo>
                    <a:pt x="3234601" y="181838"/>
                  </a:lnTo>
                  <a:lnTo>
                    <a:pt x="3238487" y="221297"/>
                  </a:lnTo>
                  <a:lnTo>
                    <a:pt x="3238487" y="131648"/>
                  </a:lnTo>
                  <a:lnTo>
                    <a:pt x="3213989" y="89458"/>
                  </a:lnTo>
                  <a:lnTo>
                    <a:pt x="3193186" y="65316"/>
                  </a:lnTo>
                  <a:lnTo>
                    <a:pt x="3159188" y="37299"/>
                  </a:lnTo>
                  <a:lnTo>
                    <a:pt x="3120936" y="16852"/>
                  </a:lnTo>
                  <a:lnTo>
                    <a:pt x="3079419" y="4267"/>
                  </a:lnTo>
                  <a:lnTo>
                    <a:pt x="3048457" y="368"/>
                  </a:lnTo>
                  <a:lnTo>
                    <a:pt x="3051137" y="368"/>
                  </a:lnTo>
                  <a:lnTo>
                    <a:pt x="3036265" y="12"/>
                  </a:lnTo>
                  <a:lnTo>
                    <a:pt x="95237" y="12"/>
                  </a:lnTo>
                  <a:lnTo>
                    <a:pt x="87731" y="368"/>
                  </a:lnTo>
                  <a:lnTo>
                    <a:pt x="80378" y="1460"/>
                  </a:lnTo>
                  <a:lnTo>
                    <a:pt x="76200" y="2514"/>
                  </a:lnTo>
                  <a:lnTo>
                    <a:pt x="76200" y="0"/>
                  </a:lnTo>
                  <a:lnTo>
                    <a:pt x="71196" y="0"/>
                  </a:lnTo>
                  <a:lnTo>
                    <a:pt x="66243" y="482"/>
                  </a:lnTo>
                  <a:lnTo>
                    <a:pt x="29705" y="15621"/>
                  </a:lnTo>
                  <a:lnTo>
                    <a:pt x="3886" y="51663"/>
                  </a:lnTo>
                  <a:lnTo>
                    <a:pt x="0" y="71196"/>
                  </a:lnTo>
                  <a:lnTo>
                    <a:pt x="0" y="4238637"/>
                  </a:lnTo>
                  <a:lnTo>
                    <a:pt x="0" y="4243629"/>
                  </a:lnTo>
                  <a:lnTo>
                    <a:pt x="15621" y="4285119"/>
                  </a:lnTo>
                  <a:lnTo>
                    <a:pt x="51663" y="4310939"/>
                  </a:lnTo>
                  <a:lnTo>
                    <a:pt x="71196" y="4314837"/>
                  </a:lnTo>
                  <a:lnTo>
                    <a:pt x="76200" y="4314837"/>
                  </a:lnTo>
                  <a:lnTo>
                    <a:pt x="76200" y="4312336"/>
                  </a:lnTo>
                  <a:lnTo>
                    <a:pt x="80378" y="4313377"/>
                  </a:lnTo>
                  <a:lnTo>
                    <a:pt x="88392" y="4314571"/>
                  </a:lnTo>
                  <a:lnTo>
                    <a:pt x="89738" y="4314571"/>
                  </a:lnTo>
                  <a:lnTo>
                    <a:pt x="95237" y="4314837"/>
                  </a:lnTo>
                  <a:lnTo>
                    <a:pt x="3036265" y="4314837"/>
                  </a:lnTo>
                  <a:lnTo>
                    <a:pt x="3047136" y="4314571"/>
                  </a:lnTo>
                  <a:lnTo>
                    <a:pt x="3090037" y="4308195"/>
                  </a:lnTo>
                  <a:lnTo>
                    <a:pt x="3130854" y="4293590"/>
                  </a:lnTo>
                  <a:lnTo>
                    <a:pt x="3168091" y="4271276"/>
                  </a:lnTo>
                  <a:lnTo>
                    <a:pt x="3200222" y="4242143"/>
                  </a:lnTo>
                  <a:lnTo>
                    <a:pt x="3226066" y="4207306"/>
                  </a:lnTo>
                  <a:lnTo>
                    <a:pt x="3244608" y="4168089"/>
                  </a:lnTo>
                  <a:lnTo>
                    <a:pt x="3255149" y="4126001"/>
                  </a:lnTo>
                  <a:lnTo>
                    <a:pt x="3257537" y="4093553"/>
                  </a:lnTo>
                  <a:lnTo>
                    <a:pt x="3257537" y="221297"/>
                  </a:lnTo>
                  <a:close/>
                </a:path>
              </a:pathLst>
            </a:custGeom>
            <a:solidFill>
              <a:srgbClr val="37A6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7748981" y="1665795"/>
            <a:ext cx="2797175" cy="3907154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 marR="153035">
              <a:lnSpc>
                <a:spcPct val="104700"/>
              </a:lnSpc>
              <a:spcBef>
                <a:spcPts val="5"/>
              </a:spcBef>
            </a:pPr>
            <a:r>
              <a:rPr sz="1850" b="1" u="sng" spc="-85" dirty="0">
                <a:solidFill>
                  <a:srgbClr val="E0E4E6"/>
                </a:solidFill>
                <a:latin typeface="Tahoma"/>
                <a:cs typeface="Tahoma"/>
              </a:rPr>
              <a:t>DHCP</a:t>
            </a:r>
            <a:r>
              <a:rPr sz="1850" b="1" u="sng" spc="-1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850" b="1" u="sng" spc="-80" dirty="0">
                <a:solidFill>
                  <a:srgbClr val="E0E4E6"/>
                </a:solidFill>
                <a:latin typeface="Tahoma"/>
                <a:cs typeface="Tahoma"/>
              </a:rPr>
              <a:t>(Dynamic</a:t>
            </a:r>
            <a:r>
              <a:rPr sz="1850" b="1" u="sng" spc="-1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850" b="1" u="sng" spc="-20" dirty="0">
                <a:solidFill>
                  <a:srgbClr val="E0E4E6"/>
                </a:solidFill>
                <a:latin typeface="Tahoma"/>
                <a:cs typeface="Tahoma"/>
              </a:rPr>
              <a:t>Host </a:t>
            </a:r>
            <a:r>
              <a:rPr sz="1850" b="1" u="sng" spc="-50" dirty="0">
                <a:solidFill>
                  <a:srgbClr val="E0E4E6"/>
                </a:solidFill>
                <a:latin typeface="Tahoma"/>
                <a:cs typeface="Tahoma"/>
              </a:rPr>
              <a:t>Configuration</a:t>
            </a:r>
            <a:r>
              <a:rPr sz="1850" b="1" u="sng" spc="-229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850" b="1" u="sng" spc="-45" dirty="0">
                <a:solidFill>
                  <a:srgbClr val="E0E4E6"/>
                </a:solidFill>
                <a:latin typeface="Tahoma"/>
                <a:cs typeface="Tahoma"/>
              </a:rPr>
              <a:t>Protocol)</a:t>
            </a:r>
            <a:endParaRPr sz="1850" u="sng" dirty="0">
              <a:latin typeface="Tahoma"/>
              <a:cs typeface="Tahoma"/>
            </a:endParaRPr>
          </a:p>
          <a:p>
            <a:pPr marL="12700" marR="145415">
              <a:lnSpc>
                <a:spcPct val="132800"/>
              </a:lnSpc>
              <a:spcBef>
                <a:spcPts val="675"/>
              </a:spcBef>
            </a:pPr>
            <a:r>
              <a:rPr sz="1400" b="1" spc="-85" dirty="0">
                <a:solidFill>
                  <a:srgbClr val="E0E4E6"/>
                </a:solidFill>
                <a:latin typeface="Tahoma"/>
                <a:cs typeface="Tahoma"/>
              </a:rPr>
              <a:t>Concept:</a:t>
            </a:r>
            <a:r>
              <a:rPr sz="1400" b="1" spc="-10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1400" spc="-1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0" dirty="0">
                <a:solidFill>
                  <a:srgbClr val="E0E4E6"/>
                </a:solidFill>
                <a:latin typeface="Tahoma"/>
                <a:cs typeface="Tahoma"/>
              </a:rPr>
              <a:t>network</a:t>
            </a:r>
            <a:r>
              <a:rPr sz="1400" spc="-1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protocol</a:t>
            </a:r>
            <a:r>
              <a:rPr sz="1400" spc="-1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0" dirty="0">
                <a:solidFill>
                  <a:srgbClr val="E0E4E6"/>
                </a:solidFill>
                <a:latin typeface="Tahoma"/>
                <a:cs typeface="Tahoma"/>
              </a:rPr>
              <a:t>that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enables</a:t>
            </a:r>
            <a:r>
              <a:rPr sz="1400" spc="-1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35" dirty="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1400" spc="-1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server</a:t>
            </a:r>
            <a:r>
              <a:rPr sz="1400" spc="-1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1400" spc="-1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automatically assign</a:t>
            </a:r>
            <a:r>
              <a:rPr sz="1400" spc="-1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40" dirty="0">
                <a:solidFill>
                  <a:srgbClr val="E0E4E6"/>
                </a:solidFill>
                <a:latin typeface="Tahoma"/>
                <a:cs typeface="Tahoma"/>
              </a:rPr>
              <a:t>an</a:t>
            </a:r>
            <a:r>
              <a:rPr sz="1400" spc="-1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65" dirty="0">
                <a:solidFill>
                  <a:srgbClr val="E0E4E6"/>
                </a:solidFill>
                <a:latin typeface="Tahoma"/>
                <a:cs typeface="Tahoma"/>
              </a:rPr>
              <a:t>IP</a:t>
            </a:r>
            <a:r>
              <a:rPr sz="1400" spc="-1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address</a:t>
            </a:r>
            <a:r>
              <a:rPr sz="1400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40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400" spc="-1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0" dirty="0">
                <a:solidFill>
                  <a:srgbClr val="E0E4E6"/>
                </a:solidFill>
                <a:latin typeface="Tahoma"/>
                <a:cs typeface="Tahoma"/>
              </a:rPr>
              <a:t>other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communication</a:t>
            </a:r>
            <a:r>
              <a:rPr sz="1400" spc="-1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parameters</a:t>
            </a:r>
            <a:r>
              <a:rPr sz="1400" spc="-1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5" dirty="0">
                <a:solidFill>
                  <a:srgbClr val="E0E4E6"/>
                </a:solidFill>
                <a:latin typeface="Tahoma"/>
                <a:cs typeface="Tahoma"/>
              </a:rPr>
              <a:t>to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devices</a:t>
            </a:r>
            <a:r>
              <a:rPr sz="1400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connected</a:t>
            </a:r>
            <a:r>
              <a:rPr sz="1400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1400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1400" spc="-1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network.</a:t>
            </a:r>
            <a:endParaRPr sz="1400" dirty="0">
              <a:latin typeface="Tahoma"/>
              <a:cs typeface="Tahoma"/>
            </a:endParaRPr>
          </a:p>
          <a:p>
            <a:pPr marL="12700" marR="5080">
              <a:lnSpc>
                <a:spcPct val="132100"/>
              </a:lnSpc>
              <a:spcBef>
                <a:spcPts val="855"/>
              </a:spcBef>
            </a:pPr>
            <a:r>
              <a:rPr sz="1400" b="1" spc="-95" dirty="0">
                <a:solidFill>
                  <a:srgbClr val="E0E4E6"/>
                </a:solidFill>
                <a:latin typeface="Tahoma"/>
                <a:cs typeface="Tahoma"/>
              </a:rPr>
              <a:t>Result:</a:t>
            </a:r>
            <a:r>
              <a:rPr sz="1400" b="1" spc="-10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Eliminates</a:t>
            </a:r>
            <a:r>
              <a:rPr sz="1400" spc="-1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1400" spc="-1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5" dirty="0">
                <a:solidFill>
                  <a:srgbClr val="E0E4E6"/>
                </a:solidFill>
                <a:latin typeface="Tahoma"/>
                <a:cs typeface="Tahoma"/>
              </a:rPr>
              <a:t>need</a:t>
            </a:r>
            <a:r>
              <a:rPr sz="1400" spc="-1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5" dirty="0">
                <a:solidFill>
                  <a:srgbClr val="E0E4E6"/>
                </a:solidFill>
                <a:latin typeface="Tahoma"/>
                <a:cs typeface="Tahoma"/>
              </a:rPr>
              <a:t>for </a:t>
            </a:r>
            <a:r>
              <a:rPr sz="1400" spc="-35" dirty="0">
                <a:solidFill>
                  <a:srgbClr val="E0E4E6"/>
                </a:solidFill>
                <a:latin typeface="Tahoma"/>
                <a:cs typeface="Tahoma"/>
              </a:rPr>
              <a:t>manual</a:t>
            </a:r>
            <a:r>
              <a:rPr sz="1400" spc="-114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65" dirty="0">
                <a:solidFill>
                  <a:srgbClr val="E0E4E6"/>
                </a:solidFill>
                <a:latin typeface="Tahoma"/>
                <a:cs typeface="Tahoma"/>
              </a:rPr>
              <a:t>IP</a:t>
            </a:r>
            <a:r>
              <a:rPr sz="1400" spc="-11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configuration</a:t>
            </a:r>
            <a:r>
              <a:rPr sz="1400" spc="-11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30" dirty="0">
                <a:solidFill>
                  <a:srgbClr val="E0E4E6"/>
                </a:solidFill>
                <a:latin typeface="Tahoma"/>
                <a:cs typeface="Tahoma"/>
              </a:rPr>
              <a:t>on</a:t>
            </a:r>
            <a:r>
              <a:rPr sz="1400" spc="-11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end-</a:t>
            </a:r>
            <a:r>
              <a:rPr sz="1400" spc="-20" dirty="0">
                <a:solidFill>
                  <a:srgbClr val="E0E4E6"/>
                </a:solidFill>
                <a:latin typeface="Tahoma"/>
                <a:cs typeface="Tahoma"/>
              </a:rPr>
              <a:t>user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devices,</a:t>
            </a:r>
            <a:r>
              <a:rPr sz="1400" spc="-114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significantly</a:t>
            </a:r>
            <a:r>
              <a:rPr sz="1400" spc="-11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reducing</a:t>
            </a:r>
            <a:r>
              <a:rPr sz="1400" spc="-11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5" dirty="0">
                <a:solidFill>
                  <a:srgbClr val="E0E4E6"/>
                </a:solidFill>
                <a:latin typeface="Tahoma"/>
                <a:cs typeface="Tahoma"/>
              </a:rPr>
              <a:t>IT workload</a:t>
            </a:r>
            <a:r>
              <a:rPr sz="1400" spc="-1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35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400" spc="-1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user</a:t>
            </a:r>
            <a:r>
              <a:rPr sz="1400" spc="-1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setup</a:t>
            </a:r>
            <a:r>
              <a:rPr sz="1400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friction, </a:t>
            </a:r>
            <a:r>
              <a:rPr sz="1400" spc="-20" dirty="0">
                <a:solidFill>
                  <a:srgbClr val="E0E4E6"/>
                </a:solidFill>
                <a:latin typeface="Tahoma"/>
                <a:cs typeface="Tahoma"/>
              </a:rPr>
              <a:t>leading</a:t>
            </a:r>
            <a:r>
              <a:rPr sz="1400" spc="-11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1400" spc="-11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35" dirty="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1400" spc="-11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0" dirty="0">
                <a:solidFill>
                  <a:srgbClr val="E0E4E6"/>
                </a:solidFill>
                <a:latin typeface="Tahoma"/>
                <a:cs typeface="Tahoma"/>
              </a:rPr>
              <a:t>more</a:t>
            </a:r>
            <a:r>
              <a:rPr sz="1400" spc="-11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E0E4E6"/>
                </a:solidFill>
                <a:latin typeface="Tahoma"/>
                <a:cs typeface="Tahoma"/>
              </a:rPr>
              <a:t>efficient</a:t>
            </a:r>
            <a:r>
              <a:rPr sz="1400" spc="-11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40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400" spc="-11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20" dirty="0">
                <a:solidFill>
                  <a:srgbClr val="E0E4E6"/>
                </a:solidFill>
                <a:latin typeface="Tahoma"/>
                <a:cs typeface="Tahoma"/>
              </a:rPr>
              <a:t>user-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friendly</a:t>
            </a:r>
            <a:r>
              <a:rPr sz="1400" spc="-15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E0E4E6"/>
                </a:solidFill>
                <a:latin typeface="Tahoma"/>
                <a:cs typeface="Tahoma"/>
              </a:rPr>
              <a:t>experience.</a:t>
            </a:r>
            <a:endParaRPr sz="1400" dirty="0">
              <a:latin typeface="Tahoma"/>
              <a:cs typeface="Tahoma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$PPTXTitle"/>
          <p:cNvSpPr txBox="1">
            <a:spLocks noGrp="1"/>
          </p:cNvSpPr>
          <p:nvPr>
            <p:ph type="title"/>
          </p:nvPr>
        </p:nvSpPr>
        <p:spPr>
          <a:xfrm>
            <a:off x="855922" y="1234514"/>
            <a:ext cx="5302885" cy="4191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550" spc="-95" dirty="0"/>
              <a:t>Testing</a:t>
            </a:r>
            <a:r>
              <a:rPr sz="2550" spc="-270" dirty="0"/>
              <a:t> </a:t>
            </a:r>
            <a:r>
              <a:rPr sz="2550" spc="-65" dirty="0"/>
              <a:t>&amp;</a:t>
            </a:r>
            <a:r>
              <a:rPr sz="2550" spc="-270" dirty="0"/>
              <a:t> </a:t>
            </a:r>
            <a:r>
              <a:rPr sz="2550" spc="-80" dirty="0"/>
              <a:t>Verification:</a:t>
            </a:r>
            <a:r>
              <a:rPr sz="2550" spc="-270" dirty="0"/>
              <a:t> </a:t>
            </a:r>
            <a:r>
              <a:rPr sz="2550" spc="-95" dirty="0"/>
              <a:t>Did</a:t>
            </a:r>
            <a:r>
              <a:rPr sz="2550" spc="-270" dirty="0"/>
              <a:t> </a:t>
            </a:r>
            <a:r>
              <a:rPr sz="2550" spc="-290" dirty="0"/>
              <a:t>It</a:t>
            </a:r>
            <a:r>
              <a:rPr sz="2550" spc="-270" dirty="0"/>
              <a:t> </a:t>
            </a:r>
            <a:r>
              <a:rPr sz="2550" spc="-50" dirty="0"/>
              <a:t>Work?</a:t>
            </a:r>
            <a:endParaRPr sz="2550" dirty="0"/>
          </a:p>
        </p:txBody>
      </p:sp>
      <p:sp>
        <p:nvSpPr>
          <p:cNvPr id="3" name="object 3"/>
          <p:cNvSpPr txBox="1"/>
          <p:nvPr/>
        </p:nvSpPr>
        <p:spPr>
          <a:xfrm>
            <a:off x="732779" y="1995678"/>
            <a:ext cx="7085330" cy="2025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Rigorous</a:t>
            </a:r>
            <a:r>
              <a:rPr sz="115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testing</a:t>
            </a:r>
            <a:r>
              <a:rPr sz="115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confirmed</a:t>
            </a:r>
            <a:r>
              <a:rPr sz="115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115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successful</a:t>
            </a:r>
            <a:r>
              <a:rPr sz="115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implementation</a:t>
            </a:r>
            <a:r>
              <a:rPr sz="115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5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15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functionality</a:t>
            </a:r>
            <a:r>
              <a:rPr sz="115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of</a:t>
            </a:r>
            <a:r>
              <a:rPr sz="115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115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hierarchical</a:t>
            </a:r>
            <a:r>
              <a:rPr sz="115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network</a:t>
            </a:r>
            <a:r>
              <a:rPr sz="115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design.</a:t>
            </a:r>
            <a:endParaRPr sz="115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742950" y="2384425"/>
            <a:ext cx="3257550" cy="2933700"/>
            <a:chOff x="685800" y="1819274"/>
            <a:chExt cx="3257550" cy="2933700"/>
          </a:xfrm>
        </p:grpSpPr>
        <p:sp>
          <p:nvSpPr>
            <p:cNvPr id="5" name="object 5"/>
            <p:cNvSpPr/>
            <p:nvPr/>
          </p:nvSpPr>
          <p:spPr>
            <a:xfrm>
              <a:off x="690562" y="1824037"/>
              <a:ext cx="3248025" cy="2924175"/>
            </a:xfrm>
            <a:custGeom>
              <a:avLst/>
              <a:gdLst/>
              <a:ahLst/>
              <a:cxnLst/>
              <a:rect l="l" t="t" r="r" b="b"/>
              <a:pathLst>
                <a:path w="3248025" h="2924175">
                  <a:moveTo>
                    <a:pt x="3068383" y="0"/>
                  </a:moveTo>
                  <a:lnTo>
                    <a:pt x="179635" y="0"/>
                  </a:lnTo>
                  <a:lnTo>
                    <a:pt x="170811" y="216"/>
                  </a:lnTo>
                  <a:lnTo>
                    <a:pt x="127490" y="7732"/>
                  </a:lnTo>
                  <a:lnTo>
                    <a:pt x="87294" y="25552"/>
                  </a:lnTo>
                  <a:lnTo>
                    <a:pt x="52616" y="52616"/>
                  </a:lnTo>
                  <a:lnTo>
                    <a:pt x="25550" y="87289"/>
                  </a:lnTo>
                  <a:lnTo>
                    <a:pt x="7732" y="127490"/>
                  </a:lnTo>
                  <a:lnTo>
                    <a:pt x="215" y="170814"/>
                  </a:lnTo>
                  <a:lnTo>
                    <a:pt x="0" y="179641"/>
                  </a:lnTo>
                  <a:lnTo>
                    <a:pt x="0" y="2744533"/>
                  </a:lnTo>
                  <a:lnTo>
                    <a:pt x="5385" y="2788198"/>
                  </a:lnTo>
                  <a:lnTo>
                    <a:pt x="21209" y="2829215"/>
                  </a:lnTo>
                  <a:lnTo>
                    <a:pt x="46525" y="2865165"/>
                  </a:lnTo>
                  <a:lnTo>
                    <a:pt x="79836" y="2893898"/>
                  </a:lnTo>
                  <a:lnTo>
                    <a:pt x="119128" y="2913678"/>
                  </a:lnTo>
                  <a:lnTo>
                    <a:pt x="162029" y="2923309"/>
                  </a:lnTo>
                  <a:lnTo>
                    <a:pt x="179635" y="2924175"/>
                  </a:lnTo>
                  <a:lnTo>
                    <a:pt x="3068383" y="2924175"/>
                  </a:lnTo>
                  <a:lnTo>
                    <a:pt x="3112048" y="2918789"/>
                  </a:lnTo>
                  <a:lnTo>
                    <a:pt x="3153065" y="2902964"/>
                  </a:lnTo>
                  <a:lnTo>
                    <a:pt x="3189015" y="2877647"/>
                  </a:lnTo>
                  <a:lnTo>
                    <a:pt x="3217748" y="2844342"/>
                  </a:lnTo>
                  <a:lnTo>
                    <a:pt x="3237528" y="2805044"/>
                  </a:lnTo>
                  <a:lnTo>
                    <a:pt x="3247159" y="2762145"/>
                  </a:lnTo>
                  <a:lnTo>
                    <a:pt x="3248025" y="2744533"/>
                  </a:lnTo>
                  <a:lnTo>
                    <a:pt x="3248025" y="179641"/>
                  </a:lnTo>
                  <a:lnTo>
                    <a:pt x="3242639" y="135976"/>
                  </a:lnTo>
                  <a:lnTo>
                    <a:pt x="3226814" y="94954"/>
                  </a:lnTo>
                  <a:lnTo>
                    <a:pt x="3201498" y="59009"/>
                  </a:lnTo>
                  <a:lnTo>
                    <a:pt x="3168192" y="30276"/>
                  </a:lnTo>
                  <a:lnTo>
                    <a:pt x="3128894" y="10496"/>
                  </a:lnTo>
                  <a:lnTo>
                    <a:pt x="3085995" y="865"/>
                  </a:lnTo>
                  <a:lnTo>
                    <a:pt x="3068383" y="0"/>
                  </a:lnTo>
                  <a:close/>
                </a:path>
              </a:pathLst>
            </a:custGeom>
            <a:solidFill>
              <a:srgbClr val="09081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690562" y="1824037"/>
              <a:ext cx="3248025" cy="2924175"/>
            </a:xfrm>
            <a:custGeom>
              <a:avLst/>
              <a:gdLst/>
              <a:ahLst/>
              <a:cxnLst/>
              <a:rect l="l" t="t" r="r" b="b"/>
              <a:pathLst>
                <a:path w="3248025" h="2924175">
                  <a:moveTo>
                    <a:pt x="0" y="2744533"/>
                  </a:moveTo>
                  <a:lnTo>
                    <a:pt x="0" y="179641"/>
                  </a:lnTo>
                  <a:lnTo>
                    <a:pt x="215" y="170814"/>
                  </a:lnTo>
                  <a:lnTo>
                    <a:pt x="7732" y="127490"/>
                  </a:lnTo>
                  <a:lnTo>
                    <a:pt x="25550" y="87289"/>
                  </a:lnTo>
                  <a:lnTo>
                    <a:pt x="52616" y="52616"/>
                  </a:lnTo>
                  <a:lnTo>
                    <a:pt x="87294" y="25552"/>
                  </a:lnTo>
                  <a:lnTo>
                    <a:pt x="127490" y="7732"/>
                  </a:lnTo>
                  <a:lnTo>
                    <a:pt x="170811" y="216"/>
                  </a:lnTo>
                  <a:lnTo>
                    <a:pt x="179635" y="0"/>
                  </a:lnTo>
                  <a:lnTo>
                    <a:pt x="3068383" y="0"/>
                  </a:lnTo>
                  <a:lnTo>
                    <a:pt x="3112048" y="5385"/>
                  </a:lnTo>
                  <a:lnTo>
                    <a:pt x="3153065" y="21210"/>
                  </a:lnTo>
                  <a:lnTo>
                    <a:pt x="3189015" y="46527"/>
                  </a:lnTo>
                  <a:lnTo>
                    <a:pt x="3217748" y="79832"/>
                  </a:lnTo>
                  <a:lnTo>
                    <a:pt x="3237528" y="119130"/>
                  </a:lnTo>
                  <a:lnTo>
                    <a:pt x="3247159" y="162029"/>
                  </a:lnTo>
                  <a:lnTo>
                    <a:pt x="3248025" y="179641"/>
                  </a:lnTo>
                  <a:lnTo>
                    <a:pt x="3248025" y="2744533"/>
                  </a:lnTo>
                  <a:lnTo>
                    <a:pt x="3242639" y="2788198"/>
                  </a:lnTo>
                  <a:lnTo>
                    <a:pt x="3226814" y="2829215"/>
                  </a:lnTo>
                  <a:lnTo>
                    <a:pt x="3201498" y="2865165"/>
                  </a:lnTo>
                  <a:lnTo>
                    <a:pt x="3168192" y="2893898"/>
                  </a:lnTo>
                  <a:lnTo>
                    <a:pt x="3128894" y="2913678"/>
                  </a:lnTo>
                  <a:lnTo>
                    <a:pt x="3085995" y="2923309"/>
                  </a:lnTo>
                  <a:lnTo>
                    <a:pt x="3068383" y="2924175"/>
                  </a:lnTo>
                  <a:lnTo>
                    <a:pt x="179635" y="2924175"/>
                  </a:lnTo>
                  <a:lnTo>
                    <a:pt x="135978" y="2918789"/>
                  </a:lnTo>
                  <a:lnTo>
                    <a:pt x="94956" y="2902964"/>
                  </a:lnTo>
                  <a:lnTo>
                    <a:pt x="59008" y="2877647"/>
                  </a:lnTo>
                  <a:lnTo>
                    <a:pt x="30271" y="2844342"/>
                  </a:lnTo>
                  <a:lnTo>
                    <a:pt x="10494" y="2805044"/>
                  </a:lnTo>
                  <a:lnTo>
                    <a:pt x="863" y="2762145"/>
                  </a:lnTo>
                  <a:lnTo>
                    <a:pt x="0" y="2744533"/>
                  </a:lnTo>
                  <a:close/>
                </a:path>
              </a:pathLst>
            </a:custGeom>
            <a:ln w="9525">
              <a:solidFill>
                <a:srgbClr val="15FFB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47725" y="1981199"/>
              <a:ext cx="438150" cy="438150"/>
            </a:xfrm>
            <a:custGeom>
              <a:avLst/>
              <a:gdLst/>
              <a:ahLst/>
              <a:cxnLst/>
              <a:rect l="l" t="t" r="r" b="b"/>
              <a:pathLst>
                <a:path w="438150" h="438150">
                  <a:moveTo>
                    <a:pt x="226247" y="0"/>
                  </a:moveTo>
                  <a:lnTo>
                    <a:pt x="211902" y="0"/>
                  </a:lnTo>
                  <a:lnTo>
                    <a:pt x="204743" y="355"/>
                  </a:lnTo>
                  <a:lnTo>
                    <a:pt x="162346" y="7353"/>
                  </a:lnTo>
                  <a:lnTo>
                    <a:pt x="122133" y="22479"/>
                  </a:lnTo>
                  <a:lnTo>
                    <a:pt x="85641" y="45173"/>
                  </a:lnTo>
                  <a:lnTo>
                    <a:pt x="54277" y="74549"/>
                  </a:lnTo>
                  <a:lnTo>
                    <a:pt x="29249" y="109474"/>
                  </a:lnTo>
                  <a:lnTo>
                    <a:pt x="11513" y="148615"/>
                  </a:lnTo>
                  <a:lnTo>
                    <a:pt x="1756" y="190461"/>
                  </a:lnTo>
                  <a:lnTo>
                    <a:pt x="0" y="211899"/>
                  </a:lnTo>
                  <a:lnTo>
                    <a:pt x="0" y="226250"/>
                  </a:lnTo>
                  <a:lnTo>
                    <a:pt x="5610" y="268846"/>
                  </a:lnTo>
                  <a:lnTo>
                    <a:pt x="19422" y="309537"/>
                  </a:lnTo>
                  <a:lnTo>
                    <a:pt x="40907" y="346748"/>
                  </a:lnTo>
                  <a:lnTo>
                    <a:pt x="69240" y="379056"/>
                  </a:lnTo>
                  <a:lnTo>
                    <a:pt x="103331" y="405218"/>
                  </a:lnTo>
                  <a:lnTo>
                    <a:pt x="141867" y="424218"/>
                  </a:lnTo>
                  <a:lnTo>
                    <a:pt x="183371" y="435343"/>
                  </a:lnTo>
                  <a:lnTo>
                    <a:pt x="211902" y="438150"/>
                  </a:lnTo>
                  <a:lnTo>
                    <a:pt x="226247" y="438150"/>
                  </a:lnTo>
                  <a:lnTo>
                    <a:pt x="268852" y="432536"/>
                  </a:lnTo>
                  <a:lnTo>
                    <a:pt x="309537" y="418731"/>
                  </a:lnTo>
                  <a:lnTo>
                    <a:pt x="346754" y="397243"/>
                  </a:lnTo>
                  <a:lnTo>
                    <a:pt x="379055" y="368909"/>
                  </a:lnTo>
                  <a:lnTo>
                    <a:pt x="405213" y="334822"/>
                  </a:lnTo>
                  <a:lnTo>
                    <a:pt x="424218" y="296278"/>
                  </a:lnTo>
                  <a:lnTo>
                    <a:pt x="435343" y="254774"/>
                  </a:lnTo>
                  <a:lnTo>
                    <a:pt x="438150" y="226250"/>
                  </a:lnTo>
                  <a:lnTo>
                    <a:pt x="438150" y="219075"/>
                  </a:lnTo>
                  <a:lnTo>
                    <a:pt x="438150" y="211899"/>
                  </a:lnTo>
                  <a:lnTo>
                    <a:pt x="432536" y="169303"/>
                  </a:lnTo>
                  <a:lnTo>
                    <a:pt x="418727" y="128612"/>
                  </a:lnTo>
                  <a:lnTo>
                    <a:pt x="397242" y="91401"/>
                  </a:lnTo>
                  <a:lnTo>
                    <a:pt x="368909" y="59093"/>
                  </a:lnTo>
                  <a:lnTo>
                    <a:pt x="334818" y="32931"/>
                  </a:lnTo>
                  <a:lnTo>
                    <a:pt x="296282" y="13931"/>
                  </a:lnTo>
                  <a:lnTo>
                    <a:pt x="254778" y="2806"/>
                  </a:lnTo>
                  <a:lnTo>
                    <a:pt x="233406" y="355"/>
                  </a:lnTo>
                  <a:lnTo>
                    <a:pt x="226247" y="0"/>
                  </a:lnTo>
                  <a:close/>
                </a:path>
              </a:pathLst>
            </a:custGeom>
            <a:solidFill>
              <a:srgbClr val="15FFB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86349" y="2091085"/>
              <a:ext cx="169532" cy="207963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889789" y="3112771"/>
            <a:ext cx="2792730" cy="17907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300" b="1" spc="-40" dirty="0">
                <a:solidFill>
                  <a:srgbClr val="E0E4E6"/>
                </a:solidFill>
                <a:latin typeface="Tahoma"/>
                <a:cs typeface="Tahoma"/>
              </a:rPr>
              <a:t>Connectivity</a:t>
            </a:r>
            <a:r>
              <a:rPr sz="1300" b="1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b="1" spc="-20" dirty="0">
                <a:solidFill>
                  <a:srgbClr val="E0E4E6"/>
                </a:solidFill>
                <a:latin typeface="Tahoma"/>
                <a:cs typeface="Tahoma"/>
              </a:rPr>
              <a:t>Test</a:t>
            </a:r>
            <a:endParaRPr sz="1300">
              <a:latin typeface="Tahoma"/>
              <a:cs typeface="Tahoma"/>
            </a:endParaRPr>
          </a:p>
          <a:p>
            <a:pPr marL="12700" marR="5080">
              <a:lnSpc>
                <a:spcPct val="135900"/>
              </a:lnSpc>
              <a:spcBef>
                <a:spcPts val="495"/>
              </a:spcBef>
            </a:pPr>
            <a:r>
              <a:rPr sz="1150" b="1" spc="-60" dirty="0">
                <a:solidFill>
                  <a:srgbClr val="E0E4E6"/>
                </a:solidFill>
                <a:latin typeface="Tahoma"/>
                <a:cs typeface="Tahoma"/>
              </a:rPr>
              <a:t>Scenario: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An</a:t>
            </a:r>
            <a:r>
              <a:rPr sz="115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administrative</a:t>
            </a:r>
            <a:r>
              <a:rPr sz="115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PC</a:t>
            </a:r>
            <a:r>
              <a:rPr sz="115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attempts</a:t>
            </a:r>
            <a:r>
              <a:rPr sz="115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5" dirty="0">
                <a:solidFill>
                  <a:srgbClr val="E0E4E6"/>
                </a:solidFill>
                <a:latin typeface="Tahoma"/>
                <a:cs typeface="Tahoma"/>
              </a:rPr>
              <a:t>to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ping</a:t>
            </a:r>
            <a:r>
              <a:rPr sz="115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0" dirty="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server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in</a:t>
            </a:r>
            <a:r>
              <a:rPr sz="115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Finance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department.</a:t>
            </a:r>
            <a:endParaRPr sz="1150">
              <a:latin typeface="Tahoma"/>
              <a:cs typeface="Tahoma"/>
            </a:endParaRPr>
          </a:p>
          <a:p>
            <a:pPr marL="12700" marR="123189">
              <a:lnSpc>
                <a:spcPct val="134100"/>
              </a:lnSpc>
              <a:spcBef>
                <a:spcPts val="695"/>
              </a:spcBef>
            </a:pPr>
            <a:r>
              <a:rPr sz="1150" b="1" spc="-70" dirty="0">
                <a:solidFill>
                  <a:srgbClr val="E0E4E6"/>
                </a:solidFill>
                <a:latin typeface="Tahoma"/>
                <a:cs typeface="Tahoma"/>
              </a:rPr>
              <a:t>Result:</a:t>
            </a:r>
            <a:r>
              <a:rPr sz="1150" b="1" spc="-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15FFBA"/>
                </a:solidFill>
                <a:latin typeface="Tahoma"/>
                <a:cs typeface="Tahoma"/>
              </a:rPr>
              <a:t>Success!</a:t>
            </a:r>
            <a:r>
              <a:rPr sz="1150" spc="-25" dirty="0">
                <a:solidFill>
                  <a:srgbClr val="15FFBA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(Latency</a:t>
            </a:r>
            <a:r>
              <a:rPr sz="1150" spc="-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consistently</a:t>
            </a:r>
            <a:r>
              <a:rPr sz="1150" spc="-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310" dirty="0">
                <a:solidFill>
                  <a:srgbClr val="E0E4E6"/>
                </a:solidFill>
                <a:latin typeface="Tahoma"/>
                <a:cs typeface="Tahoma"/>
              </a:rPr>
              <a:t>&lt;</a:t>
            </a:r>
            <a:r>
              <a:rPr sz="1150" spc="-45" dirty="0">
                <a:solidFill>
                  <a:srgbClr val="E0E4E6"/>
                </a:solidFill>
                <a:latin typeface="Tahoma"/>
                <a:cs typeface="Tahoma"/>
              </a:rPr>
              <a:t> 2ms),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 demonstrating</a:t>
            </a:r>
            <a:r>
              <a:rPr sz="1150" spc="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efficient</a:t>
            </a:r>
            <a:r>
              <a:rPr sz="1150" spc="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inter-</a:t>
            </a:r>
            <a:r>
              <a:rPr sz="1150" spc="-20" dirty="0">
                <a:solidFill>
                  <a:srgbClr val="E0E4E6"/>
                </a:solidFill>
                <a:latin typeface="Tahoma"/>
                <a:cs typeface="Tahoma"/>
              </a:rPr>
              <a:t>VLAN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routing</a:t>
            </a:r>
            <a:r>
              <a:rPr sz="115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5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15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reliable</a:t>
            </a:r>
            <a:r>
              <a:rPr sz="115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communication</a:t>
            </a:r>
            <a:r>
              <a:rPr sz="115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0" dirty="0">
                <a:solidFill>
                  <a:srgbClr val="E0E4E6"/>
                </a:solidFill>
                <a:latin typeface="Tahoma"/>
                <a:cs typeface="Tahoma"/>
              </a:rPr>
              <a:t>paths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critical</a:t>
            </a:r>
            <a:r>
              <a:rPr sz="1150" spc="-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1150" spc="-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business</a:t>
            </a:r>
            <a:r>
              <a:rPr sz="1150" spc="-3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operations.</a:t>
            </a:r>
            <a:endParaRPr sz="1150">
              <a:latin typeface="Tahoma"/>
              <a:cs typeface="Tahoma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4143375" y="2384425"/>
            <a:ext cx="3257550" cy="2933700"/>
            <a:chOff x="4086225" y="1819274"/>
            <a:chExt cx="3257550" cy="2933700"/>
          </a:xfrm>
        </p:grpSpPr>
        <p:sp>
          <p:nvSpPr>
            <p:cNvPr id="11" name="object 11"/>
            <p:cNvSpPr/>
            <p:nvPr/>
          </p:nvSpPr>
          <p:spPr>
            <a:xfrm>
              <a:off x="4090987" y="1824037"/>
              <a:ext cx="3248025" cy="2924175"/>
            </a:xfrm>
            <a:custGeom>
              <a:avLst/>
              <a:gdLst/>
              <a:ahLst/>
              <a:cxnLst/>
              <a:rect l="l" t="t" r="r" b="b"/>
              <a:pathLst>
                <a:path w="3248025" h="2924175">
                  <a:moveTo>
                    <a:pt x="3068383" y="0"/>
                  </a:moveTo>
                  <a:lnTo>
                    <a:pt x="179641" y="0"/>
                  </a:lnTo>
                  <a:lnTo>
                    <a:pt x="170814" y="216"/>
                  </a:lnTo>
                  <a:lnTo>
                    <a:pt x="127490" y="7732"/>
                  </a:lnTo>
                  <a:lnTo>
                    <a:pt x="87293" y="25552"/>
                  </a:lnTo>
                  <a:lnTo>
                    <a:pt x="52616" y="52616"/>
                  </a:lnTo>
                  <a:lnTo>
                    <a:pt x="25552" y="87289"/>
                  </a:lnTo>
                  <a:lnTo>
                    <a:pt x="7732" y="127490"/>
                  </a:lnTo>
                  <a:lnTo>
                    <a:pt x="216" y="170814"/>
                  </a:lnTo>
                  <a:lnTo>
                    <a:pt x="0" y="179641"/>
                  </a:lnTo>
                  <a:lnTo>
                    <a:pt x="0" y="2744533"/>
                  </a:lnTo>
                  <a:lnTo>
                    <a:pt x="5385" y="2788198"/>
                  </a:lnTo>
                  <a:lnTo>
                    <a:pt x="21210" y="2829215"/>
                  </a:lnTo>
                  <a:lnTo>
                    <a:pt x="46527" y="2865165"/>
                  </a:lnTo>
                  <a:lnTo>
                    <a:pt x="79832" y="2893898"/>
                  </a:lnTo>
                  <a:lnTo>
                    <a:pt x="119130" y="2913678"/>
                  </a:lnTo>
                  <a:lnTo>
                    <a:pt x="162029" y="2923309"/>
                  </a:lnTo>
                  <a:lnTo>
                    <a:pt x="179641" y="2924175"/>
                  </a:lnTo>
                  <a:lnTo>
                    <a:pt x="3068383" y="2924175"/>
                  </a:lnTo>
                  <a:lnTo>
                    <a:pt x="3112048" y="2918789"/>
                  </a:lnTo>
                  <a:lnTo>
                    <a:pt x="3153065" y="2902964"/>
                  </a:lnTo>
                  <a:lnTo>
                    <a:pt x="3189015" y="2877647"/>
                  </a:lnTo>
                  <a:lnTo>
                    <a:pt x="3217748" y="2844342"/>
                  </a:lnTo>
                  <a:lnTo>
                    <a:pt x="3237528" y="2805044"/>
                  </a:lnTo>
                  <a:lnTo>
                    <a:pt x="3247159" y="2762145"/>
                  </a:lnTo>
                  <a:lnTo>
                    <a:pt x="3248025" y="2744533"/>
                  </a:lnTo>
                  <a:lnTo>
                    <a:pt x="3248025" y="179641"/>
                  </a:lnTo>
                  <a:lnTo>
                    <a:pt x="3242639" y="135976"/>
                  </a:lnTo>
                  <a:lnTo>
                    <a:pt x="3226814" y="94954"/>
                  </a:lnTo>
                  <a:lnTo>
                    <a:pt x="3201498" y="59009"/>
                  </a:lnTo>
                  <a:lnTo>
                    <a:pt x="3168192" y="30276"/>
                  </a:lnTo>
                  <a:lnTo>
                    <a:pt x="3128894" y="10496"/>
                  </a:lnTo>
                  <a:lnTo>
                    <a:pt x="3085995" y="865"/>
                  </a:lnTo>
                  <a:lnTo>
                    <a:pt x="3068383" y="0"/>
                  </a:lnTo>
                  <a:close/>
                </a:path>
              </a:pathLst>
            </a:custGeom>
            <a:solidFill>
              <a:srgbClr val="09081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4090987" y="1824037"/>
              <a:ext cx="3248025" cy="2924175"/>
            </a:xfrm>
            <a:custGeom>
              <a:avLst/>
              <a:gdLst/>
              <a:ahLst/>
              <a:cxnLst/>
              <a:rect l="l" t="t" r="r" b="b"/>
              <a:pathLst>
                <a:path w="3248025" h="2924175">
                  <a:moveTo>
                    <a:pt x="0" y="2744533"/>
                  </a:moveTo>
                  <a:lnTo>
                    <a:pt x="0" y="179641"/>
                  </a:lnTo>
                  <a:lnTo>
                    <a:pt x="216" y="170814"/>
                  </a:lnTo>
                  <a:lnTo>
                    <a:pt x="7732" y="127490"/>
                  </a:lnTo>
                  <a:lnTo>
                    <a:pt x="25552" y="87289"/>
                  </a:lnTo>
                  <a:lnTo>
                    <a:pt x="52616" y="52616"/>
                  </a:lnTo>
                  <a:lnTo>
                    <a:pt x="87293" y="25552"/>
                  </a:lnTo>
                  <a:lnTo>
                    <a:pt x="127490" y="7732"/>
                  </a:lnTo>
                  <a:lnTo>
                    <a:pt x="170814" y="216"/>
                  </a:lnTo>
                  <a:lnTo>
                    <a:pt x="179641" y="0"/>
                  </a:lnTo>
                  <a:lnTo>
                    <a:pt x="3068383" y="0"/>
                  </a:lnTo>
                  <a:lnTo>
                    <a:pt x="3112048" y="5385"/>
                  </a:lnTo>
                  <a:lnTo>
                    <a:pt x="3153065" y="21210"/>
                  </a:lnTo>
                  <a:lnTo>
                    <a:pt x="3189015" y="46527"/>
                  </a:lnTo>
                  <a:lnTo>
                    <a:pt x="3217748" y="79832"/>
                  </a:lnTo>
                  <a:lnTo>
                    <a:pt x="3237528" y="119130"/>
                  </a:lnTo>
                  <a:lnTo>
                    <a:pt x="3247159" y="162029"/>
                  </a:lnTo>
                  <a:lnTo>
                    <a:pt x="3248025" y="179641"/>
                  </a:lnTo>
                  <a:lnTo>
                    <a:pt x="3248025" y="2744533"/>
                  </a:lnTo>
                  <a:lnTo>
                    <a:pt x="3242639" y="2788198"/>
                  </a:lnTo>
                  <a:lnTo>
                    <a:pt x="3226814" y="2829215"/>
                  </a:lnTo>
                  <a:lnTo>
                    <a:pt x="3201498" y="2865165"/>
                  </a:lnTo>
                  <a:lnTo>
                    <a:pt x="3168192" y="2893898"/>
                  </a:lnTo>
                  <a:lnTo>
                    <a:pt x="3128894" y="2913678"/>
                  </a:lnTo>
                  <a:lnTo>
                    <a:pt x="3085995" y="2923309"/>
                  </a:lnTo>
                  <a:lnTo>
                    <a:pt x="3068383" y="2924175"/>
                  </a:lnTo>
                  <a:lnTo>
                    <a:pt x="179641" y="2924175"/>
                  </a:lnTo>
                  <a:lnTo>
                    <a:pt x="135976" y="2918789"/>
                  </a:lnTo>
                  <a:lnTo>
                    <a:pt x="94954" y="2902964"/>
                  </a:lnTo>
                  <a:lnTo>
                    <a:pt x="59009" y="2877647"/>
                  </a:lnTo>
                  <a:lnTo>
                    <a:pt x="30276" y="2844342"/>
                  </a:lnTo>
                  <a:lnTo>
                    <a:pt x="10496" y="2805044"/>
                  </a:lnTo>
                  <a:lnTo>
                    <a:pt x="865" y="2762145"/>
                  </a:lnTo>
                  <a:lnTo>
                    <a:pt x="0" y="2744533"/>
                  </a:lnTo>
                  <a:close/>
                </a:path>
              </a:pathLst>
            </a:custGeom>
            <a:ln w="9525">
              <a:solidFill>
                <a:srgbClr val="29DDD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4248150" y="1981199"/>
              <a:ext cx="438150" cy="438150"/>
            </a:xfrm>
            <a:custGeom>
              <a:avLst/>
              <a:gdLst/>
              <a:ahLst/>
              <a:cxnLst/>
              <a:rect l="l" t="t" r="r" b="b"/>
              <a:pathLst>
                <a:path w="438150" h="438150">
                  <a:moveTo>
                    <a:pt x="226250" y="0"/>
                  </a:moveTo>
                  <a:lnTo>
                    <a:pt x="211899" y="0"/>
                  </a:lnTo>
                  <a:lnTo>
                    <a:pt x="204736" y="355"/>
                  </a:lnTo>
                  <a:lnTo>
                    <a:pt x="162344" y="7353"/>
                  </a:lnTo>
                  <a:lnTo>
                    <a:pt x="122135" y="22479"/>
                  </a:lnTo>
                  <a:lnTo>
                    <a:pt x="85636" y="45173"/>
                  </a:lnTo>
                  <a:lnTo>
                    <a:pt x="54279" y="74549"/>
                  </a:lnTo>
                  <a:lnTo>
                    <a:pt x="29248" y="109474"/>
                  </a:lnTo>
                  <a:lnTo>
                    <a:pt x="11518" y="148615"/>
                  </a:lnTo>
                  <a:lnTo>
                    <a:pt x="1752" y="190461"/>
                  </a:lnTo>
                  <a:lnTo>
                    <a:pt x="0" y="211899"/>
                  </a:lnTo>
                  <a:lnTo>
                    <a:pt x="0" y="226250"/>
                  </a:lnTo>
                  <a:lnTo>
                    <a:pt x="5613" y="268846"/>
                  </a:lnTo>
                  <a:lnTo>
                    <a:pt x="19418" y="309537"/>
                  </a:lnTo>
                  <a:lnTo>
                    <a:pt x="40906" y="346748"/>
                  </a:lnTo>
                  <a:lnTo>
                    <a:pt x="69240" y="379056"/>
                  </a:lnTo>
                  <a:lnTo>
                    <a:pt x="103327" y="405218"/>
                  </a:lnTo>
                  <a:lnTo>
                    <a:pt x="141871" y="424218"/>
                  </a:lnTo>
                  <a:lnTo>
                    <a:pt x="183375" y="435343"/>
                  </a:lnTo>
                  <a:lnTo>
                    <a:pt x="211899" y="438150"/>
                  </a:lnTo>
                  <a:lnTo>
                    <a:pt x="226250" y="438150"/>
                  </a:lnTo>
                  <a:lnTo>
                    <a:pt x="268859" y="432536"/>
                  </a:lnTo>
                  <a:lnTo>
                    <a:pt x="309537" y="418731"/>
                  </a:lnTo>
                  <a:lnTo>
                    <a:pt x="346748" y="397243"/>
                  </a:lnTo>
                  <a:lnTo>
                    <a:pt x="379056" y="368909"/>
                  </a:lnTo>
                  <a:lnTo>
                    <a:pt x="405218" y="334822"/>
                  </a:lnTo>
                  <a:lnTo>
                    <a:pt x="424218" y="296278"/>
                  </a:lnTo>
                  <a:lnTo>
                    <a:pt x="435343" y="254774"/>
                  </a:lnTo>
                  <a:lnTo>
                    <a:pt x="438150" y="226250"/>
                  </a:lnTo>
                  <a:lnTo>
                    <a:pt x="438150" y="219075"/>
                  </a:lnTo>
                  <a:lnTo>
                    <a:pt x="438150" y="211899"/>
                  </a:lnTo>
                  <a:lnTo>
                    <a:pt x="432536" y="169303"/>
                  </a:lnTo>
                  <a:lnTo>
                    <a:pt x="418731" y="128612"/>
                  </a:lnTo>
                  <a:lnTo>
                    <a:pt x="397243" y="91401"/>
                  </a:lnTo>
                  <a:lnTo>
                    <a:pt x="368909" y="59093"/>
                  </a:lnTo>
                  <a:lnTo>
                    <a:pt x="334822" y="32931"/>
                  </a:lnTo>
                  <a:lnTo>
                    <a:pt x="296278" y="13931"/>
                  </a:lnTo>
                  <a:lnTo>
                    <a:pt x="254774" y="2806"/>
                  </a:lnTo>
                  <a:lnTo>
                    <a:pt x="233413" y="355"/>
                  </a:lnTo>
                  <a:lnTo>
                    <a:pt x="226250" y="0"/>
                  </a:lnTo>
                  <a:close/>
                </a:path>
              </a:pathLst>
            </a:custGeom>
            <a:solidFill>
              <a:srgbClr val="29DD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84849" y="2091089"/>
              <a:ext cx="173361" cy="207955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4290070" y="3112771"/>
            <a:ext cx="2800350" cy="20288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300" b="1" spc="-40" dirty="0">
                <a:solidFill>
                  <a:srgbClr val="E0E4E6"/>
                </a:solidFill>
                <a:latin typeface="Tahoma"/>
                <a:cs typeface="Tahoma"/>
              </a:rPr>
              <a:t>Security</a:t>
            </a:r>
            <a:r>
              <a:rPr sz="1300" b="1" spc="-114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b="1" spc="-20" dirty="0">
                <a:solidFill>
                  <a:srgbClr val="E0E4E6"/>
                </a:solidFill>
                <a:latin typeface="Tahoma"/>
                <a:cs typeface="Tahoma"/>
              </a:rPr>
              <a:t>Test</a:t>
            </a:r>
            <a:endParaRPr sz="1300">
              <a:latin typeface="Tahoma"/>
              <a:cs typeface="Tahoma"/>
            </a:endParaRPr>
          </a:p>
          <a:p>
            <a:pPr marL="12700" marR="48260">
              <a:lnSpc>
                <a:spcPct val="135900"/>
              </a:lnSpc>
              <a:spcBef>
                <a:spcPts val="495"/>
              </a:spcBef>
            </a:pPr>
            <a:r>
              <a:rPr sz="1150" b="1" spc="-60" dirty="0">
                <a:solidFill>
                  <a:srgbClr val="E0E4E6"/>
                </a:solidFill>
                <a:latin typeface="Tahoma"/>
                <a:cs typeface="Tahoma"/>
              </a:rPr>
              <a:t>Scenario:</a:t>
            </a:r>
            <a:r>
              <a:rPr sz="1150" b="1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115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student</a:t>
            </a:r>
            <a:r>
              <a:rPr sz="115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PC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in</a:t>
            </a:r>
            <a:r>
              <a:rPr sz="115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0" dirty="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115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lab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attempts</a:t>
            </a:r>
            <a:r>
              <a:rPr sz="115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5" dirty="0">
                <a:solidFill>
                  <a:srgbClr val="E0E4E6"/>
                </a:solidFill>
                <a:latin typeface="Tahoma"/>
                <a:cs typeface="Tahoma"/>
              </a:rPr>
              <a:t>to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ping</a:t>
            </a:r>
            <a:r>
              <a:rPr sz="115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0" dirty="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115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host</a:t>
            </a:r>
            <a:r>
              <a:rPr sz="115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within</a:t>
            </a:r>
            <a:r>
              <a:rPr sz="115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115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restricted</a:t>
            </a:r>
            <a:r>
              <a:rPr sz="115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0" dirty="0">
                <a:solidFill>
                  <a:srgbClr val="E0E4E6"/>
                </a:solidFill>
                <a:latin typeface="Tahoma"/>
                <a:cs typeface="Tahoma"/>
              </a:rPr>
              <a:t>Admin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Network.</a:t>
            </a:r>
            <a:endParaRPr sz="1150">
              <a:latin typeface="Tahoma"/>
              <a:cs typeface="Tahoma"/>
            </a:endParaRPr>
          </a:p>
          <a:p>
            <a:pPr marL="12700" marR="5080">
              <a:lnSpc>
                <a:spcPct val="134100"/>
              </a:lnSpc>
              <a:spcBef>
                <a:spcPts val="695"/>
              </a:spcBef>
            </a:pPr>
            <a:r>
              <a:rPr sz="1150" b="1" spc="-70" dirty="0">
                <a:solidFill>
                  <a:srgbClr val="E0E4E6"/>
                </a:solidFill>
                <a:latin typeface="Tahoma"/>
                <a:cs typeface="Tahoma"/>
              </a:rPr>
              <a:t>Result:</a:t>
            </a:r>
            <a:r>
              <a:rPr sz="1150" b="1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74C3C"/>
                </a:solidFill>
                <a:latin typeface="Tahoma"/>
                <a:cs typeface="Tahoma"/>
              </a:rPr>
              <a:t>Denied!</a:t>
            </a:r>
            <a:r>
              <a:rPr sz="1150" spc="-90" dirty="0">
                <a:solidFill>
                  <a:srgbClr val="E74C3C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Traffic</a:t>
            </a:r>
            <a:r>
              <a:rPr sz="115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was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effectively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blocked</a:t>
            </a:r>
            <a:r>
              <a:rPr sz="115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40" dirty="0">
                <a:solidFill>
                  <a:srgbClr val="E0E4E6"/>
                </a:solidFill>
                <a:latin typeface="Tahoma"/>
                <a:cs typeface="Tahoma"/>
              </a:rPr>
              <a:t>by</a:t>
            </a:r>
            <a:r>
              <a:rPr sz="115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115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implemented</a:t>
            </a:r>
            <a:r>
              <a:rPr sz="115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Access</a:t>
            </a:r>
            <a:r>
              <a:rPr sz="115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Control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Lists</a:t>
            </a:r>
            <a:r>
              <a:rPr sz="1150" spc="-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5" dirty="0">
                <a:solidFill>
                  <a:srgbClr val="E0E4E6"/>
                </a:solidFill>
                <a:latin typeface="Tahoma"/>
                <a:cs typeface="Tahoma"/>
              </a:rPr>
              <a:t>and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VLAN</a:t>
            </a:r>
            <a:r>
              <a:rPr sz="1150" spc="-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isolation</a:t>
            </a:r>
            <a:r>
              <a:rPr sz="1150" spc="-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logic,</a:t>
            </a:r>
            <a:r>
              <a:rPr sz="1150" spc="-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validating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robust</a:t>
            </a:r>
            <a:r>
              <a:rPr sz="115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security</a:t>
            </a:r>
            <a:r>
              <a:rPr sz="115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policy</a:t>
            </a:r>
            <a:r>
              <a:rPr sz="115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enforcement.</a:t>
            </a:r>
            <a:endParaRPr sz="1150">
              <a:latin typeface="Tahoma"/>
              <a:cs typeface="Tahoma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7543800" y="2384425"/>
            <a:ext cx="3257550" cy="2933700"/>
            <a:chOff x="7486650" y="1819274"/>
            <a:chExt cx="3257550" cy="2933700"/>
          </a:xfrm>
        </p:grpSpPr>
        <p:sp>
          <p:nvSpPr>
            <p:cNvPr id="17" name="object 17"/>
            <p:cNvSpPr/>
            <p:nvPr/>
          </p:nvSpPr>
          <p:spPr>
            <a:xfrm>
              <a:off x="7491412" y="1824037"/>
              <a:ext cx="3248025" cy="2924175"/>
            </a:xfrm>
            <a:custGeom>
              <a:avLst/>
              <a:gdLst/>
              <a:ahLst/>
              <a:cxnLst/>
              <a:rect l="l" t="t" r="r" b="b"/>
              <a:pathLst>
                <a:path w="3248025" h="2924175">
                  <a:moveTo>
                    <a:pt x="3068383" y="0"/>
                  </a:moveTo>
                  <a:lnTo>
                    <a:pt x="179641" y="0"/>
                  </a:lnTo>
                  <a:lnTo>
                    <a:pt x="170814" y="216"/>
                  </a:lnTo>
                  <a:lnTo>
                    <a:pt x="127485" y="7732"/>
                  </a:lnTo>
                  <a:lnTo>
                    <a:pt x="87288" y="25552"/>
                  </a:lnTo>
                  <a:lnTo>
                    <a:pt x="52616" y="52616"/>
                  </a:lnTo>
                  <a:lnTo>
                    <a:pt x="25552" y="87289"/>
                  </a:lnTo>
                  <a:lnTo>
                    <a:pt x="7731" y="127490"/>
                  </a:lnTo>
                  <a:lnTo>
                    <a:pt x="216" y="170814"/>
                  </a:lnTo>
                  <a:lnTo>
                    <a:pt x="0" y="179641"/>
                  </a:lnTo>
                  <a:lnTo>
                    <a:pt x="0" y="2744533"/>
                  </a:lnTo>
                  <a:lnTo>
                    <a:pt x="5380" y="2788198"/>
                  </a:lnTo>
                  <a:lnTo>
                    <a:pt x="21210" y="2829215"/>
                  </a:lnTo>
                  <a:lnTo>
                    <a:pt x="46527" y="2865165"/>
                  </a:lnTo>
                  <a:lnTo>
                    <a:pt x="79832" y="2893898"/>
                  </a:lnTo>
                  <a:lnTo>
                    <a:pt x="119125" y="2913678"/>
                  </a:lnTo>
                  <a:lnTo>
                    <a:pt x="162029" y="2923309"/>
                  </a:lnTo>
                  <a:lnTo>
                    <a:pt x="179641" y="2924175"/>
                  </a:lnTo>
                  <a:lnTo>
                    <a:pt x="3068383" y="2924175"/>
                  </a:lnTo>
                  <a:lnTo>
                    <a:pt x="3112048" y="2918789"/>
                  </a:lnTo>
                  <a:lnTo>
                    <a:pt x="3153065" y="2902964"/>
                  </a:lnTo>
                  <a:lnTo>
                    <a:pt x="3189015" y="2877647"/>
                  </a:lnTo>
                  <a:lnTo>
                    <a:pt x="3217748" y="2844342"/>
                  </a:lnTo>
                  <a:lnTo>
                    <a:pt x="3237528" y="2805044"/>
                  </a:lnTo>
                  <a:lnTo>
                    <a:pt x="3247159" y="2762145"/>
                  </a:lnTo>
                  <a:lnTo>
                    <a:pt x="3248025" y="2744533"/>
                  </a:lnTo>
                  <a:lnTo>
                    <a:pt x="3248025" y="179641"/>
                  </a:lnTo>
                  <a:lnTo>
                    <a:pt x="3242639" y="135976"/>
                  </a:lnTo>
                  <a:lnTo>
                    <a:pt x="3226814" y="94954"/>
                  </a:lnTo>
                  <a:lnTo>
                    <a:pt x="3201498" y="59009"/>
                  </a:lnTo>
                  <a:lnTo>
                    <a:pt x="3168192" y="30276"/>
                  </a:lnTo>
                  <a:lnTo>
                    <a:pt x="3128894" y="10496"/>
                  </a:lnTo>
                  <a:lnTo>
                    <a:pt x="3085995" y="865"/>
                  </a:lnTo>
                  <a:lnTo>
                    <a:pt x="3068383" y="0"/>
                  </a:lnTo>
                  <a:close/>
                </a:path>
              </a:pathLst>
            </a:custGeom>
            <a:solidFill>
              <a:srgbClr val="09081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7491412" y="1824037"/>
              <a:ext cx="3248025" cy="2924175"/>
            </a:xfrm>
            <a:custGeom>
              <a:avLst/>
              <a:gdLst/>
              <a:ahLst/>
              <a:cxnLst/>
              <a:rect l="l" t="t" r="r" b="b"/>
              <a:pathLst>
                <a:path w="3248025" h="2924175">
                  <a:moveTo>
                    <a:pt x="0" y="2744533"/>
                  </a:moveTo>
                  <a:lnTo>
                    <a:pt x="0" y="179641"/>
                  </a:lnTo>
                  <a:lnTo>
                    <a:pt x="216" y="170814"/>
                  </a:lnTo>
                  <a:lnTo>
                    <a:pt x="7731" y="127490"/>
                  </a:lnTo>
                  <a:lnTo>
                    <a:pt x="25552" y="87289"/>
                  </a:lnTo>
                  <a:lnTo>
                    <a:pt x="52616" y="52616"/>
                  </a:lnTo>
                  <a:lnTo>
                    <a:pt x="87288" y="25552"/>
                  </a:lnTo>
                  <a:lnTo>
                    <a:pt x="127485" y="7732"/>
                  </a:lnTo>
                  <a:lnTo>
                    <a:pt x="170814" y="216"/>
                  </a:lnTo>
                  <a:lnTo>
                    <a:pt x="179641" y="0"/>
                  </a:lnTo>
                  <a:lnTo>
                    <a:pt x="3068383" y="0"/>
                  </a:lnTo>
                  <a:lnTo>
                    <a:pt x="3112048" y="5385"/>
                  </a:lnTo>
                  <a:lnTo>
                    <a:pt x="3153065" y="21210"/>
                  </a:lnTo>
                  <a:lnTo>
                    <a:pt x="3189015" y="46527"/>
                  </a:lnTo>
                  <a:lnTo>
                    <a:pt x="3217748" y="79832"/>
                  </a:lnTo>
                  <a:lnTo>
                    <a:pt x="3237528" y="119130"/>
                  </a:lnTo>
                  <a:lnTo>
                    <a:pt x="3247159" y="162029"/>
                  </a:lnTo>
                  <a:lnTo>
                    <a:pt x="3248025" y="179641"/>
                  </a:lnTo>
                  <a:lnTo>
                    <a:pt x="3248025" y="2744533"/>
                  </a:lnTo>
                  <a:lnTo>
                    <a:pt x="3242639" y="2788198"/>
                  </a:lnTo>
                  <a:lnTo>
                    <a:pt x="3226814" y="2829215"/>
                  </a:lnTo>
                  <a:lnTo>
                    <a:pt x="3201498" y="2865165"/>
                  </a:lnTo>
                  <a:lnTo>
                    <a:pt x="3168192" y="2893898"/>
                  </a:lnTo>
                  <a:lnTo>
                    <a:pt x="3128894" y="2913678"/>
                  </a:lnTo>
                  <a:lnTo>
                    <a:pt x="3085995" y="2923309"/>
                  </a:lnTo>
                  <a:lnTo>
                    <a:pt x="3068383" y="2924175"/>
                  </a:lnTo>
                  <a:lnTo>
                    <a:pt x="179641" y="2924175"/>
                  </a:lnTo>
                  <a:lnTo>
                    <a:pt x="135974" y="2918789"/>
                  </a:lnTo>
                  <a:lnTo>
                    <a:pt x="94949" y="2902964"/>
                  </a:lnTo>
                  <a:lnTo>
                    <a:pt x="59009" y="2877647"/>
                  </a:lnTo>
                  <a:lnTo>
                    <a:pt x="30276" y="2844342"/>
                  </a:lnTo>
                  <a:lnTo>
                    <a:pt x="10496" y="2805044"/>
                  </a:lnTo>
                  <a:lnTo>
                    <a:pt x="863" y="2762145"/>
                  </a:lnTo>
                  <a:lnTo>
                    <a:pt x="0" y="2744533"/>
                  </a:lnTo>
                  <a:close/>
                </a:path>
              </a:pathLst>
            </a:custGeom>
            <a:ln w="9525">
              <a:solidFill>
                <a:srgbClr val="37A6E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7648575" y="1981199"/>
              <a:ext cx="438150" cy="438150"/>
            </a:xfrm>
            <a:custGeom>
              <a:avLst/>
              <a:gdLst/>
              <a:ahLst/>
              <a:cxnLst/>
              <a:rect l="l" t="t" r="r" b="b"/>
              <a:pathLst>
                <a:path w="438150" h="438150">
                  <a:moveTo>
                    <a:pt x="226250" y="0"/>
                  </a:moveTo>
                  <a:lnTo>
                    <a:pt x="211899" y="0"/>
                  </a:lnTo>
                  <a:lnTo>
                    <a:pt x="204736" y="355"/>
                  </a:lnTo>
                  <a:lnTo>
                    <a:pt x="162344" y="7353"/>
                  </a:lnTo>
                  <a:lnTo>
                    <a:pt x="122123" y="22479"/>
                  </a:lnTo>
                  <a:lnTo>
                    <a:pt x="85636" y="45173"/>
                  </a:lnTo>
                  <a:lnTo>
                    <a:pt x="54279" y="74549"/>
                  </a:lnTo>
                  <a:lnTo>
                    <a:pt x="29248" y="109474"/>
                  </a:lnTo>
                  <a:lnTo>
                    <a:pt x="11518" y="148615"/>
                  </a:lnTo>
                  <a:lnTo>
                    <a:pt x="1752" y="190461"/>
                  </a:lnTo>
                  <a:lnTo>
                    <a:pt x="0" y="211899"/>
                  </a:lnTo>
                  <a:lnTo>
                    <a:pt x="0" y="226250"/>
                  </a:lnTo>
                  <a:lnTo>
                    <a:pt x="5613" y="268846"/>
                  </a:lnTo>
                  <a:lnTo>
                    <a:pt x="19418" y="309537"/>
                  </a:lnTo>
                  <a:lnTo>
                    <a:pt x="40906" y="346748"/>
                  </a:lnTo>
                  <a:lnTo>
                    <a:pt x="69240" y="379056"/>
                  </a:lnTo>
                  <a:lnTo>
                    <a:pt x="103327" y="405218"/>
                  </a:lnTo>
                  <a:lnTo>
                    <a:pt x="141871" y="424218"/>
                  </a:lnTo>
                  <a:lnTo>
                    <a:pt x="183375" y="435343"/>
                  </a:lnTo>
                  <a:lnTo>
                    <a:pt x="211899" y="438150"/>
                  </a:lnTo>
                  <a:lnTo>
                    <a:pt x="226250" y="438150"/>
                  </a:lnTo>
                  <a:lnTo>
                    <a:pt x="268859" y="432536"/>
                  </a:lnTo>
                  <a:lnTo>
                    <a:pt x="309537" y="418731"/>
                  </a:lnTo>
                  <a:lnTo>
                    <a:pt x="346748" y="397243"/>
                  </a:lnTo>
                  <a:lnTo>
                    <a:pt x="379056" y="368909"/>
                  </a:lnTo>
                  <a:lnTo>
                    <a:pt x="405218" y="334822"/>
                  </a:lnTo>
                  <a:lnTo>
                    <a:pt x="424218" y="296278"/>
                  </a:lnTo>
                  <a:lnTo>
                    <a:pt x="435343" y="254774"/>
                  </a:lnTo>
                  <a:lnTo>
                    <a:pt x="438150" y="226250"/>
                  </a:lnTo>
                  <a:lnTo>
                    <a:pt x="438150" y="219075"/>
                  </a:lnTo>
                  <a:lnTo>
                    <a:pt x="438150" y="211899"/>
                  </a:lnTo>
                  <a:lnTo>
                    <a:pt x="432536" y="169303"/>
                  </a:lnTo>
                  <a:lnTo>
                    <a:pt x="418731" y="128612"/>
                  </a:lnTo>
                  <a:lnTo>
                    <a:pt x="397243" y="91401"/>
                  </a:lnTo>
                  <a:lnTo>
                    <a:pt x="368909" y="59093"/>
                  </a:lnTo>
                  <a:lnTo>
                    <a:pt x="334822" y="32931"/>
                  </a:lnTo>
                  <a:lnTo>
                    <a:pt x="296278" y="13931"/>
                  </a:lnTo>
                  <a:lnTo>
                    <a:pt x="254774" y="2806"/>
                  </a:lnTo>
                  <a:lnTo>
                    <a:pt x="233413" y="355"/>
                  </a:lnTo>
                  <a:lnTo>
                    <a:pt x="226250" y="0"/>
                  </a:lnTo>
                  <a:close/>
                </a:path>
              </a:pathLst>
            </a:custGeom>
            <a:solidFill>
              <a:srgbClr val="37A6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" name="object 2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758460" y="2091339"/>
              <a:ext cx="207964" cy="207443"/>
            </a:xfrm>
            <a:prstGeom prst="rect">
              <a:avLst/>
            </a:prstGeom>
          </p:spPr>
        </p:pic>
      </p:grpSp>
      <p:sp>
        <p:nvSpPr>
          <p:cNvPr id="21" name="object 21"/>
          <p:cNvSpPr txBox="1"/>
          <p:nvPr/>
        </p:nvSpPr>
        <p:spPr>
          <a:xfrm>
            <a:off x="7690345" y="3112771"/>
            <a:ext cx="2887345" cy="20288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300" b="1" spc="-60" dirty="0">
                <a:solidFill>
                  <a:srgbClr val="E0E4E6"/>
                </a:solidFill>
                <a:latin typeface="Tahoma"/>
                <a:cs typeface="Tahoma"/>
              </a:rPr>
              <a:t>Automation</a:t>
            </a:r>
            <a:r>
              <a:rPr sz="1300" b="1" spc="-114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300" b="1" spc="-20" dirty="0">
                <a:solidFill>
                  <a:srgbClr val="E0E4E6"/>
                </a:solidFill>
                <a:latin typeface="Tahoma"/>
                <a:cs typeface="Tahoma"/>
              </a:rPr>
              <a:t>Test</a:t>
            </a:r>
            <a:endParaRPr sz="1300">
              <a:latin typeface="Tahoma"/>
              <a:cs typeface="Tahoma"/>
            </a:endParaRPr>
          </a:p>
          <a:p>
            <a:pPr marL="12700" marR="5080">
              <a:lnSpc>
                <a:spcPct val="135900"/>
              </a:lnSpc>
              <a:spcBef>
                <a:spcPts val="495"/>
              </a:spcBef>
            </a:pPr>
            <a:r>
              <a:rPr sz="1150" b="1" spc="-60" dirty="0">
                <a:solidFill>
                  <a:srgbClr val="E0E4E6"/>
                </a:solidFill>
                <a:latin typeface="Tahoma"/>
                <a:cs typeface="Tahoma"/>
              </a:rPr>
              <a:t>Scenario:</a:t>
            </a:r>
            <a:r>
              <a:rPr sz="1150" b="1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0" dirty="0">
                <a:solidFill>
                  <a:srgbClr val="E0E4E6"/>
                </a:solidFill>
                <a:latin typeface="Tahoma"/>
                <a:cs typeface="Tahoma"/>
              </a:rPr>
              <a:t>new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PC</a:t>
            </a:r>
            <a:r>
              <a:rPr sz="115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is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0" dirty="0">
                <a:solidFill>
                  <a:srgbClr val="E0E4E6"/>
                </a:solidFill>
                <a:latin typeface="Tahoma"/>
                <a:cs typeface="Tahoma"/>
              </a:rPr>
              <a:t>plugged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into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0" dirty="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115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network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port</a:t>
            </a:r>
            <a:r>
              <a:rPr sz="1150" spc="-11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in</a:t>
            </a:r>
            <a:r>
              <a:rPr sz="1150" spc="-10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Building</a:t>
            </a:r>
            <a:r>
              <a:rPr sz="1150" spc="-11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5" dirty="0">
                <a:solidFill>
                  <a:srgbClr val="E0E4E6"/>
                </a:solidFill>
                <a:latin typeface="Tahoma"/>
                <a:cs typeface="Tahoma"/>
              </a:rPr>
              <a:t>A.</a:t>
            </a:r>
            <a:endParaRPr sz="1150">
              <a:latin typeface="Tahoma"/>
              <a:cs typeface="Tahoma"/>
            </a:endParaRPr>
          </a:p>
          <a:p>
            <a:pPr marL="12700" marR="40640">
              <a:lnSpc>
                <a:spcPct val="134500"/>
              </a:lnSpc>
              <a:spcBef>
                <a:spcPts val="690"/>
              </a:spcBef>
            </a:pPr>
            <a:r>
              <a:rPr sz="1150" b="1" spc="-70" dirty="0">
                <a:solidFill>
                  <a:srgbClr val="E0E4E6"/>
                </a:solidFill>
                <a:latin typeface="Tahoma"/>
                <a:cs typeface="Tahoma"/>
              </a:rPr>
              <a:t>Result:</a:t>
            </a:r>
            <a:r>
              <a:rPr sz="1150" b="1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15FFBA"/>
                </a:solidFill>
                <a:latin typeface="Tahoma"/>
                <a:cs typeface="Tahoma"/>
              </a:rPr>
              <a:t>Automatic</a:t>
            </a:r>
            <a:r>
              <a:rPr sz="1150" spc="-85" dirty="0">
                <a:solidFill>
                  <a:srgbClr val="15FFBA"/>
                </a:solidFill>
                <a:latin typeface="Tahoma"/>
                <a:cs typeface="Tahoma"/>
              </a:rPr>
              <a:t> </a:t>
            </a:r>
            <a:r>
              <a:rPr sz="1150" spc="-45" dirty="0">
                <a:solidFill>
                  <a:srgbClr val="15FFBA"/>
                </a:solidFill>
                <a:latin typeface="Tahoma"/>
                <a:cs typeface="Tahoma"/>
              </a:rPr>
              <a:t>IP!</a:t>
            </a:r>
            <a:r>
              <a:rPr sz="1150" spc="-85" dirty="0">
                <a:solidFill>
                  <a:srgbClr val="15FFBA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115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PC</a:t>
            </a:r>
            <a:r>
              <a:rPr sz="115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successfully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received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0" dirty="0">
                <a:solidFill>
                  <a:srgbClr val="E0E4E6"/>
                </a:solidFill>
                <a:latin typeface="Tahoma"/>
                <a:cs typeface="Tahoma"/>
              </a:rPr>
              <a:t>an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50" dirty="0">
                <a:solidFill>
                  <a:srgbClr val="E0E4E6"/>
                </a:solidFill>
                <a:latin typeface="Tahoma"/>
                <a:cs typeface="Tahoma"/>
              </a:rPr>
              <a:t>IP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address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55" dirty="0">
                <a:solidFill>
                  <a:srgbClr val="E0E4E6"/>
                </a:solidFill>
                <a:latin typeface="Tahoma"/>
                <a:cs typeface="Tahoma"/>
              </a:rPr>
              <a:t>(e.g.,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95" dirty="0">
                <a:solidFill>
                  <a:srgbClr val="E0E4E6"/>
                </a:solidFill>
                <a:latin typeface="Tahoma"/>
                <a:cs typeface="Tahoma"/>
              </a:rPr>
              <a:t>192.168.1.x)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0" dirty="0">
                <a:solidFill>
                  <a:srgbClr val="E0E4E6"/>
                </a:solidFill>
                <a:latin typeface="Tahoma"/>
                <a:cs typeface="Tahoma"/>
              </a:rPr>
              <a:t>from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115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configured</a:t>
            </a:r>
            <a:r>
              <a:rPr sz="115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0" dirty="0">
                <a:solidFill>
                  <a:srgbClr val="E0E4E6"/>
                </a:solidFill>
                <a:latin typeface="Tahoma"/>
                <a:cs typeface="Tahoma"/>
              </a:rPr>
              <a:t>DHCP</a:t>
            </a:r>
            <a:r>
              <a:rPr sz="115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server,</a:t>
            </a:r>
            <a:r>
              <a:rPr sz="115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confirming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seamless</a:t>
            </a:r>
            <a:r>
              <a:rPr sz="1150" spc="-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plug-and-</a:t>
            </a:r>
            <a:r>
              <a:rPr sz="1150" spc="-25" dirty="0">
                <a:solidFill>
                  <a:srgbClr val="E0E4E6"/>
                </a:solidFill>
                <a:latin typeface="Tahoma"/>
                <a:cs typeface="Tahoma"/>
              </a:rPr>
              <a:t>play</a:t>
            </a:r>
            <a:r>
              <a:rPr sz="1150" spc="-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functionality</a:t>
            </a:r>
            <a:r>
              <a:rPr sz="1150" spc="-4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5" dirty="0">
                <a:solidFill>
                  <a:srgbClr val="E0E4E6"/>
                </a:solidFill>
                <a:latin typeface="Tahoma"/>
                <a:cs typeface="Tahoma"/>
              </a:rPr>
              <a:t>and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reduced</a:t>
            </a:r>
            <a:r>
              <a:rPr sz="1150" spc="-10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85" dirty="0">
                <a:solidFill>
                  <a:srgbClr val="E0E4E6"/>
                </a:solidFill>
                <a:latin typeface="Tahoma"/>
                <a:cs typeface="Tahoma"/>
              </a:rPr>
              <a:t>IT</a:t>
            </a:r>
            <a:r>
              <a:rPr sz="115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intervention.</a:t>
            </a:r>
            <a:endParaRPr sz="1150">
              <a:latin typeface="Tahoma"/>
              <a:cs typeface="Tahoma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 descr="$PPTXTitle"/>
          <p:cNvSpPr txBox="1">
            <a:spLocks noGrp="1"/>
          </p:cNvSpPr>
          <p:nvPr>
            <p:ph type="title"/>
          </p:nvPr>
        </p:nvSpPr>
        <p:spPr>
          <a:xfrm>
            <a:off x="675629" y="564419"/>
            <a:ext cx="6922770" cy="447558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800" spc="-110" dirty="0"/>
              <a:t>Future</a:t>
            </a:r>
            <a:r>
              <a:rPr sz="2800" spc="-240" dirty="0"/>
              <a:t> </a:t>
            </a:r>
            <a:r>
              <a:rPr sz="2800" spc="-120" dirty="0"/>
              <a:t>Improvements:</a:t>
            </a:r>
            <a:r>
              <a:rPr sz="2800" spc="-240" dirty="0"/>
              <a:t> </a:t>
            </a:r>
            <a:r>
              <a:rPr sz="2800" spc="-50" dirty="0"/>
              <a:t>Scaling</a:t>
            </a:r>
            <a:r>
              <a:rPr sz="2800" spc="-240" dirty="0"/>
              <a:t> </a:t>
            </a:r>
            <a:r>
              <a:rPr sz="2800" spc="-25" dirty="0"/>
              <a:t>Up</a:t>
            </a:r>
            <a:endParaRPr sz="2800" dirty="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5800" y="1209674"/>
            <a:ext cx="590550" cy="1533525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1413078" y="1337944"/>
            <a:ext cx="4751070" cy="1302921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b="1" spc="-35" dirty="0">
                <a:solidFill>
                  <a:srgbClr val="E0E4E6"/>
                </a:solidFill>
                <a:latin typeface="Tahoma"/>
                <a:cs typeface="Tahoma"/>
              </a:rPr>
              <a:t>Wireless</a:t>
            </a:r>
            <a:r>
              <a:rPr sz="2000" b="1" spc="-11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2000" b="1" spc="-10" dirty="0">
                <a:solidFill>
                  <a:srgbClr val="E0E4E6"/>
                </a:solidFill>
                <a:latin typeface="Tahoma"/>
                <a:cs typeface="Tahoma"/>
              </a:rPr>
              <a:t>Integration</a:t>
            </a:r>
            <a:endParaRPr sz="2000" dirty="0">
              <a:latin typeface="Tahoma"/>
              <a:cs typeface="Tahoma"/>
            </a:endParaRPr>
          </a:p>
          <a:p>
            <a:pPr marL="12700" marR="5080">
              <a:lnSpc>
                <a:spcPct val="134100"/>
              </a:lnSpc>
              <a:spcBef>
                <a:spcPts val="520"/>
              </a:spcBef>
            </a:pPr>
            <a:r>
              <a:rPr sz="1150" spc="-20" dirty="0">
                <a:solidFill>
                  <a:srgbClr val="E0E4E6"/>
                </a:solidFill>
                <a:latin typeface="Tahoma"/>
                <a:cs typeface="Tahoma"/>
              </a:rPr>
              <a:t>Integrate</a:t>
            </a:r>
            <a:r>
              <a:rPr sz="115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0" dirty="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115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centralized</a:t>
            </a:r>
            <a:r>
              <a:rPr sz="115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Wireless</a:t>
            </a:r>
            <a:r>
              <a:rPr sz="115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LAN</a:t>
            </a:r>
            <a:r>
              <a:rPr sz="115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Controller</a:t>
            </a:r>
            <a:r>
              <a:rPr sz="115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50" dirty="0">
                <a:solidFill>
                  <a:srgbClr val="E0E4E6"/>
                </a:solidFill>
                <a:latin typeface="Tahoma"/>
                <a:cs typeface="Tahoma"/>
              </a:rPr>
              <a:t>(WLC)</a:t>
            </a:r>
            <a:r>
              <a:rPr sz="1150" spc="-7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115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provide</a:t>
            </a:r>
            <a:r>
              <a:rPr sz="115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seamless,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secure,</a:t>
            </a:r>
            <a:r>
              <a:rPr sz="115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5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15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scalable</a:t>
            </a:r>
            <a:r>
              <a:rPr sz="115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campus-wide</a:t>
            </a:r>
            <a:r>
              <a:rPr sz="115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Wi-Fi</a:t>
            </a:r>
            <a:r>
              <a:rPr sz="115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connectivity</a:t>
            </a:r>
            <a:r>
              <a:rPr sz="1150" spc="-55" dirty="0">
                <a:solidFill>
                  <a:srgbClr val="E0E4E6"/>
                </a:solidFill>
                <a:latin typeface="Tahoma"/>
                <a:cs typeface="Tahoma"/>
              </a:rPr>
              <a:t> (e.g.,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supporting </a:t>
            </a:r>
            <a:r>
              <a:rPr sz="1150" spc="-30" dirty="0">
                <a:solidFill>
                  <a:srgbClr val="E0E4E6"/>
                </a:solidFill>
                <a:latin typeface="Tahoma"/>
                <a:cs typeface="Tahoma"/>
              </a:rPr>
              <a:t>Eduroam).</a:t>
            </a:r>
            <a:r>
              <a:rPr sz="115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This</a:t>
            </a:r>
            <a:r>
              <a:rPr sz="115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is</a:t>
            </a:r>
            <a:r>
              <a:rPr sz="115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crucial</a:t>
            </a:r>
            <a:r>
              <a:rPr sz="115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115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modern</a:t>
            </a:r>
            <a:r>
              <a:rPr sz="115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digital</a:t>
            </a:r>
            <a:r>
              <a:rPr sz="115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learning</a:t>
            </a:r>
            <a:r>
              <a:rPr sz="1150" spc="-8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environments</a:t>
            </a:r>
            <a:r>
              <a:rPr sz="115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5" dirty="0">
                <a:solidFill>
                  <a:srgbClr val="E0E4E6"/>
                </a:solidFill>
                <a:latin typeface="Tahoma"/>
                <a:cs typeface="Tahoma"/>
              </a:rPr>
              <a:t>and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ubiquitous</a:t>
            </a:r>
            <a:r>
              <a:rPr sz="1150" spc="-11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access.</a:t>
            </a:r>
            <a:endParaRPr sz="1150" dirty="0">
              <a:latin typeface="Tahoma"/>
              <a:cs typeface="Tahoma"/>
            </a:endParaRPr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5800" y="2886074"/>
            <a:ext cx="590550" cy="129540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413078" y="3023870"/>
            <a:ext cx="4930140" cy="106285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b="1" spc="-105" dirty="0">
                <a:solidFill>
                  <a:srgbClr val="E0E4E6"/>
                </a:solidFill>
                <a:latin typeface="Tahoma"/>
                <a:cs typeface="Tahoma"/>
              </a:rPr>
              <a:t>IPv6</a:t>
            </a:r>
            <a:r>
              <a:rPr sz="2000" b="1" spc="-1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2000" b="1" spc="-10" dirty="0">
                <a:solidFill>
                  <a:srgbClr val="E0E4E6"/>
                </a:solidFill>
                <a:latin typeface="Tahoma"/>
                <a:cs typeface="Tahoma"/>
              </a:rPr>
              <a:t>Adoption</a:t>
            </a:r>
            <a:endParaRPr sz="2000" dirty="0">
              <a:latin typeface="Tahoma"/>
              <a:cs typeface="Tahoma"/>
            </a:endParaRPr>
          </a:p>
          <a:p>
            <a:pPr marL="12700" marR="5080">
              <a:lnSpc>
                <a:spcPct val="135900"/>
              </a:lnSpc>
              <a:spcBef>
                <a:spcPts val="420"/>
              </a:spcBef>
            </a:pPr>
            <a:r>
              <a:rPr sz="1150" spc="-20" dirty="0">
                <a:solidFill>
                  <a:srgbClr val="E0E4E6"/>
                </a:solidFill>
                <a:latin typeface="Tahoma"/>
                <a:cs typeface="Tahoma"/>
              </a:rPr>
              <a:t>Implement</a:t>
            </a:r>
            <a:r>
              <a:rPr sz="115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0" dirty="0">
                <a:solidFill>
                  <a:srgbClr val="E0E4E6"/>
                </a:solidFill>
                <a:latin typeface="Tahoma"/>
                <a:cs typeface="Tahoma"/>
              </a:rPr>
              <a:t>a</a:t>
            </a:r>
            <a:r>
              <a:rPr sz="115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dual-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stack</a:t>
            </a:r>
            <a:r>
              <a:rPr sz="115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35" dirty="0">
                <a:solidFill>
                  <a:srgbClr val="E0E4E6"/>
                </a:solidFill>
                <a:latin typeface="Tahoma"/>
                <a:cs typeface="Tahoma"/>
              </a:rPr>
              <a:t>IPv4/IPv6</a:t>
            </a:r>
            <a:r>
              <a:rPr sz="115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environment</a:t>
            </a:r>
            <a:r>
              <a:rPr sz="115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115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future-proof</a:t>
            </a:r>
            <a:r>
              <a:rPr sz="1150" spc="-7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1150" spc="-6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network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against</a:t>
            </a:r>
            <a:r>
              <a:rPr sz="115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35" dirty="0">
                <a:solidFill>
                  <a:srgbClr val="E0E4E6"/>
                </a:solidFill>
                <a:latin typeface="Tahoma"/>
                <a:cs typeface="Tahoma"/>
              </a:rPr>
              <a:t>IPv4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address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exhaustion.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This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will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support</a:t>
            </a:r>
            <a:r>
              <a:rPr sz="115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emerging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technologies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5" dirty="0">
                <a:solidFill>
                  <a:srgbClr val="E0E4E6"/>
                </a:solidFill>
                <a:latin typeface="Tahoma"/>
                <a:cs typeface="Tahoma"/>
              </a:rPr>
              <a:t>and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significantly</a:t>
            </a:r>
            <a:r>
              <a:rPr sz="115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enhance</a:t>
            </a:r>
            <a:r>
              <a:rPr sz="115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network</a:t>
            </a:r>
            <a:r>
              <a:rPr sz="115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capacity</a:t>
            </a:r>
            <a:r>
              <a:rPr sz="115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5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15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efficiency</a:t>
            </a:r>
            <a:r>
              <a:rPr sz="115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115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years</a:t>
            </a:r>
            <a:r>
              <a:rPr sz="1150" spc="-5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1150" spc="-6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come.</a:t>
            </a:r>
            <a:endParaRPr sz="1150" dirty="0">
              <a:latin typeface="Tahoma"/>
              <a:cs typeface="Tahoma"/>
            </a:endParaRPr>
          </a:p>
        </p:txBody>
      </p:sp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85800" y="4333875"/>
            <a:ext cx="590550" cy="1524001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1413078" y="4462145"/>
            <a:ext cx="4876165" cy="1302921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b="1" spc="-45" dirty="0">
                <a:solidFill>
                  <a:srgbClr val="E0E4E6"/>
                </a:solidFill>
                <a:latin typeface="Tahoma"/>
                <a:cs typeface="Tahoma"/>
              </a:rPr>
              <a:t>Migrate</a:t>
            </a:r>
            <a:r>
              <a:rPr sz="2000" b="1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2000" b="1" spc="-55" dirty="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2000" b="1" spc="-13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2000" b="1" spc="-20" dirty="0">
                <a:solidFill>
                  <a:srgbClr val="E0E4E6"/>
                </a:solidFill>
                <a:latin typeface="Tahoma"/>
                <a:cs typeface="Tahoma"/>
              </a:rPr>
              <a:t>OSPF</a:t>
            </a:r>
            <a:endParaRPr sz="2000" dirty="0">
              <a:latin typeface="Tahoma"/>
              <a:cs typeface="Tahoma"/>
            </a:endParaRPr>
          </a:p>
          <a:p>
            <a:pPr marL="12700" marR="5080">
              <a:lnSpc>
                <a:spcPct val="134100"/>
              </a:lnSpc>
              <a:spcBef>
                <a:spcPts val="520"/>
              </a:spcBef>
            </a:pP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As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the</a:t>
            </a:r>
            <a:r>
              <a:rPr sz="115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campus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network</a:t>
            </a:r>
            <a:r>
              <a:rPr sz="115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0" dirty="0">
                <a:solidFill>
                  <a:srgbClr val="E0E4E6"/>
                </a:solidFill>
                <a:latin typeface="Tahoma"/>
                <a:cs typeface="Tahoma"/>
              </a:rPr>
              <a:t>grows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5" dirty="0">
                <a:solidFill>
                  <a:srgbClr val="E0E4E6"/>
                </a:solidFill>
                <a:latin typeface="Tahoma"/>
                <a:cs typeface="Tahoma"/>
              </a:rPr>
              <a:t>beyond</a:t>
            </a:r>
            <a:r>
              <a:rPr sz="115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40" dirty="0">
                <a:solidFill>
                  <a:srgbClr val="E0E4E6"/>
                </a:solidFill>
                <a:latin typeface="Tahoma"/>
                <a:cs typeface="Tahoma"/>
              </a:rPr>
              <a:t>RIPv2's</a:t>
            </a:r>
            <a:r>
              <a:rPr sz="115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80" dirty="0">
                <a:solidFill>
                  <a:srgbClr val="E0E4E6"/>
                </a:solidFill>
                <a:latin typeface="Tahoma"/>
                <a:cs typeface="Tahoma"/>
              </a:rPr>
              <a:t>15-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hop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limit</a:t>
            </a:r>
            <a:r>
              <a:rPr sz="1150" spc="-8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5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administrative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domains</a:t>
            </a:r>
            <a:r>
              <a:rPr sz="115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5" dirty="0">
                <a:solidFill>
                  <a:srgbClr val="E0E4E6"/>
                </a:solidFill>
                <a:latin typeface="Tahoma"/>
                <a:cs typeface="Tahoma"/>
              </a:rPr>
              <a:t>expand,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migrating</a:t>
            </a:r>
            <a:r>
              <a:rPr sz="115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to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OSPF</a:t>
            </a:r>
            <a:r>
              <a:rPr sz="1150" spc="-10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55" dirty="0">
                <a:solidFill>
                  <a:srgbClr val="E0E4E6"/>
                </a:solidFill>
                <a:latin typeface="Tahoma"/>
                <a:cs typeface="Tahoma"/>
              </a:rPr>
              <a:t>(Open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Shortest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Path</a:t>
            </a:r>
            <a:r>
              <a:rPr sz="115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First)</a:t>
            </a:r>
            <a:r>
              <a:rPr sz="1150" spc="-9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will</a:t>
            </a:r>
            <a:r>
              <a:rPr sz="1150" spc="-9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provide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faster</a:t>
            </a:r>
            <a:r>
              <a:rPr sz="1150" spc="-5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convergence,</a:t>
            </a:r>
            <a:r>
              <a:rPr sz="1150" spc="-5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better</a:t>
            </a:r>
            <a:r>
              <a:rPr sz="1150" spc="-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scalability,</a:t>
            </a:r>
            <a:r>
              <a:rPr sz="1150" spc="-5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5" dirty="0">
                <a:solidFill>
                  <a:srgbClr val="E0E4E6"/>
                </a:solidFill>
                <a:latin typeface="Tahoma"/>
                <a:cs typeface="Tahoma"/>
              </a:rPr>
              <a:t>and</a:t>
            </a:r>
            <a:r>
              <a:rPr sz="1150" spc="-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more</a:t>
            </a:r>
            <a:r>
              <a:rPr sz="1150" spc="-5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efficient</a:t>
            </a:r>
            <a:r>
              <a:rPr sz="1150" spc="-4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routing</a:t>
            </a:r>
            <a:r>
              <a:rPr sz="1150" spc="-5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for</a:t>
            </a:r>
            <a:r>
              <a:rPr sz="1150" spc="-50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25" dirty="0">
                <a:solidFill>
                  <a:srgbClr val="E0E4E6"/>
                </a:solidFill>
                <a:latin typeface="Tahoma"/>
                <a:cs typeface="Tahoma"/>
              </a:rPr>
              <a:t>an </a:t>
            </a:r>
            <a:r>
              <a:rPr sz="1150" dirty="0">
                <a:solidFill>
                  <a:srgbClr val="E0E4E6"/>
                </a:solidFill>
                <a:latin typeface="Tahoma"/>
                <a:cs typeface="Tahoma"/>
              </a:rPr>
              <a:t>enterprise-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grade</a:t>
            </a:r>
            <a:r>
              <a:rPr sz="1150" spc="25" dirty="0">
                <a:solidFill>
                  <a:srgbClr val="E0E4E6"/>
                </a:solidFill>
                <a:latin typeface="Tahoma"/>
                <a:cs typeface="Tahoma"/>
              </a:rPr>
              <a:t> </a:t>
            </a:r>
            <a:r>
              <a:rPr sz="1150" spc="-10" dirty="0">
                <a:solidFill>
                  <a:srgbClr val="E0E4E6"/>
                </a:solidFill>
                <a:latin typeface="Tahoma"/>
                <a:cs typeface="Tahoma"/>
              </a:rPr>
              <a:t>infrastructure.</a:t>
            </a:r>
            <a:endParaRPr sz="1150" dirty="0">
              <a:latin typeface="Tahoma"/>
              <a:cs typeface="Tahoma"/>
            </a:endParaRPr>
          </a:p>
        </p:txBody>
      </p:sp>
      <p:pic>
        <p:nvPicPr>
          <p:cNvPr id="13" name="Picture 12" descr="A diagram of a network&#10;&#10;AI-generated content may be incorrect.">
            <a:extLst>
              <a:ext uri="{FF2B5EF4-FFF2-40B4-BE49-F238E27FC236}">
                <a16:creationId xmlns:a16="http://schemas.microsoft.com/office/drawing/2014/main" id="{25C5C0D1-8587-220A-2810-EED152FD059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1745" r="8063"/>
          <a:stretch>
            <a:fillRect/>
          </a:stretch>
        </p:blipFill>
        <p:spPr>
          <a:xfrm>
            <a:off x="6781800" y="910190"/>
            <a:ext cx="4267200" cy="4624870"/>
          </a:xfrm>
          <a:prstGeom prst="roundRect">
            <a:avLst/>
          </a:prstGeom>
          <a:effectLst>
            <a:softEdge rad="63500"/>
          </a:effectLst>
        </p:spPr>
      </p:pic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08D86D-FB98-DB2F-AEF8-7639950B6C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 descr="$PPTXTitle">
            <a:extLst>
              <a:ext uri="{FF2B5EF4-FFF2-40B4-BE49-F238E27FC236}">
                <a16:creationId xmlns:a16="http://schemas.microsoft.com/office/drawing/2014/main" id="{D930022E-414D-51F5-3BF9-563DD52A53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81200" y="98425"/>
            <a:ext cx="6922770" cy="996266"/>
          </a:xfrm>
          <a:prstGeom prst="rect">
            <a:avLst/>
          </a:prstGeom>
        </p:spPr>
        <p:txBody>
          <a:bodyPr vert="horz" wrap="square" lIns="0" tIns="194151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2800" spc="-65" dirty="0"/>
              <a:t>The Final Model:</a:t>
            </a:r>
            <a:br>
              <a:rPr lang="en-US" sz="2800" spc="-65" dirty="0"/>
            </a:br>
            <a:r>
              <a:rPr lang="en-US" sz="2400" spc="-65" dirty="0"/>
              <a:t>A Breakdown</a:t>
            </a:r>
            <a:endParaRPr sz="2800" spc="-65" dirty="0"/>
          </a:p>
        </p:txBody>
      </p:sp>
      <p:pic>
        <p:nvPicPr>
          <p:cNvPr id="3" name="Picture 2" descr="A diagram of a computer network&#10;&#10;AI-generated content may be incorrect.">
            <a:extLst>
              <a:ext uri="{FF2B5EF4-FFF2-40B4-BE49-F238E27FC236}">
                <a16:creationId xmlns:a16="http://schemas.microsoft.com/office/drawing/2014/main" id="{9037214D-6E40-C26C-8842-6FC5F46D0C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4" t="17756" r="2667" b="5664"/>
          <a:stretch>
            <a:fillRect/>
          </a:stretch>
        </p:blipFill>
        <p:spPr>
          <a:xfrm>
            <a:off x="152400" y="1241425"/>
            <a:ext cx="10972800" cy="4738255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156461822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461FCA-8643-2C5E-DE2F-BA6541BCE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231;p21">
            <a:extLst>
              <a:ext uri="{FF2B5EF4-FFF2-40B4-BE49-F238E27FC236}">
                <a16:creationId xmlns:a16="http://schemas.microsoft.com/office/drawing/2014/main" id="{DF6E6DA7-9673-8EE2-71F8-8DE5C2659538}"/>
              </a:ext>
            </a:extLst>
          </p:cNvPr>
          <p:cNvSpPr/>
          <p:nvPr/>
        </p:nvSpPr>
        <p:spPr>
          <a:xfrm>
            <a:off x="431796" y="93127"/>
            <a:ext cx="7627382" cy="4702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13450"/>
              <a:buFont typeface="Dela Gothic One"/>
              <a:buNone/>
            </a:pPr>
            <a:r>
              <a:rPr lang="en-US" sz="13450" b="1" i="0" u="none" strike="noStrike" cap="none" dirty="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Thank You!</a:t>
            </a:r>
            <a:endParaRPr sz="13450" b="1" i="0" u="none" strike="noStrike" cap="none" dirty="0"/>
          </a:p>
        </p:txBody>
      </p:sp>
      <p:sp>
        <p:nvSpPr>
          <p:cNvPr id="11" name="Google Shape;232;p21">
            <a:extLst>
              <a:ext uri="{FF2B5EF4-FFF2-40B4-BE49-F238E27FC236}">
                <a16:creationId xmlns:a16="http://schemas.microsoft.com/office/drawing/2014/main" id="{BBAB75BC-94FB-BB6E-C4A2-824AB1D3F497}"/>
              </a:ext>
            </a:extLst>
          </p:cNvPr>
          <p:cNvSpPr/>
          <p:nvPr/>
        </p:nvSpPr>
        <p:spPr>
          <a:xfrm>
            <a:off x="685800" y="4289425"/>
            <a:ext cx="3886204" cy="7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450"/>
              <a:buFont typeface="Dela Gothic One"/>
              <a:buNone/>
            </a:pPr>
            <a:r>
              <a:rPr lang="en-US" sz="4450" i="1" strike="noStrike" cap="none" dirty="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Feedbacks?</a:t>
            </a:r>
            <a:endParaRPr sz="4450" i="1" strike="noStrike" cap="none" dirty="0"/>
          </a:p>
        </p:txBody>
      </p:sp>
      <p:pic>
        <p:nvPicPr>
          <p:cNvPr id="12" name="Google Shape;233;p21" descr="preencoded.png">
            <a:hlinkClick r:id="rId2"/>
            <a:extLst>
              <a:ext uri="{FF2B5EF4-FFF2-40B4-BE49-F238E27FC236}">
                <a16:creationId xmlns:a16="http://schemas.microsoft.com/office/drawing/2014/main" id="{7B849754-285E-F2BB-15AD-C8B6B19DE46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3000" y="5356225"/>
            <a:ext cx="1971451" cy="412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Types of Computer Network Pdf">
            <a:extLst>
              <a:ext uri="{FF2B5EF4-FFF2-40B4-BE49-F238E27FC236}">
                <a16:creationId xmlns:a16="http://schemas.microsoft.com/office/drawing/2014/main" id="{C9D89736-A61E-522E-C664-47EF2AF043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1831" y="871440"/>
            <a:ext cx="4702369" cy="4702369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8173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311</TotalTime>
  <Words>925</Words>
  <Application>Microsoft Office PowerPoint</Application>
  <PresentationFormat>Custom</PresentationFormat>
  <Paragraphs>72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Dela Gothic One</vt:lpstr>
      <vt:lpstr>Tahoma</vt:lpstr>
      <vt:lpstr>Office Theme</vt:lpstr>
      <vt:lpstr>PowerPoint Presentation</vt:lpstr>
      <vt:lpstr>Project Objectives: Building a Smarter Campus</vt:lpstr>
      <vt:lpstr>The Problem: Why Upgrade?</vt:lpstr>
      <vt:lpstr>The Architecture: Connecting the Campuses</vt:lpstr>
      <vt:lpstr>Key Technologies: The Network Stack</vt:lpstr>
      <vt:lpstr>Testing &amp; Verification: Did It Work?</vt:lpstr>
      <vt:lpstr>Future Improvements: Scaling Up</vt:lpstr>
      <vt:lpstr>The Final Model: A Breakdown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</dc:title>
  <dc:creator>SAZZAD NAIM</dc:creator>
  <cp:lastModifiedBy>SAZZAD NAIM</cp:lastModifiedBy>
  <cp:revision>2</cp:revision>
  <dcterms:created xsi:type="dcterms:W3CDTF">2025-12-31T15:51:23Z</dcterms:created>
  <dcterms:modified xsi:type="dcterms:W3CDTF">2025-12-31T21:08:36Z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2025-12-31T00:00:00Z</vt:filetime>
  </property>
  <property fmtid="{D5CDD505-2E9C-101B-9397-08002B2CF9AE}" pid="3" name="Creator">
    <vt:lpwstr>pdf-lib (https://github.com/Hopding/pdf-lib)</vt:lpwstr>
  </property>
  <property fmtid="{D5CDD505-2E9C-101B-9397-08002B2CF9AE}" pid="4" name="LastSaved">
    <vt:filetime>2025-12-31T00:00:00Z</vt:filetime>
  </property>
  <property fmtid="{D5CDD505-2E9C-101B-9397-08002B2CF9AE}" pid="5" name="Producer">
    <vt:lpwstr>GPL Ghostscript 9.56.1</vt:lpwstr>
  </property>
</Properties>
</file>